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5" r:id="rId4"/>
  </p:sldMasterIdLst>
  <p:notesMasterIdLst>
    <p:notesMasterId r:id="rId18"/>
  </p:notesMasterIdLst>
  <p:sldIdLst>
    <p:sldId id="263" r:id="rId5"/>
    <p:sldId id="2147377507" r:id="rId6"/>
    <p:sldId id="2147377517" r:id="rId7"/>
    <p:sldId id="2147377512" r:id="rId8"/>
    <p:sldId id="2147377515" r:id="rId9"/>
    <p:sldId id="2141410920" r:id="rId10"/>
    <p:sldId id="2147377519" r:id="rId11"/>
    <p:sldId id="4402" r:id="rId12"/>
    <p:sldId id="2141410917" r:id="rId13"/>
    <p:sldId id="2147377522" r:id="rId14"/>
    <p:sldId id="2147377521" r:id="rId15"/>
    <p:sldId id="2147377508" r:id="rId16"/>
    <p:sldId id="2147377509" r:id="rId17"/>
  </p:sldIdLst>
  <p:sldSz cx="12192000" cy="6858000"/>
  <p:notesSz cx="6858000" cy="9144000"/>
  <p:embeddedFontLst>
    <p:embeddedFont>
      <p:font typeface="Bitter" pitchFamily="2" charset="77"/>
      <p:regular r:id="rId19"/>
      <p:bold r:id="rId20"/>
      <p:italic r:id="rId21"/>
      <p:boldItalic r:id="rId22"/>
    </p:embeddedFont>
    <p:embeddedFont>
      <p:font typeface="Bitter SemiBold" panose="020B0604020202020204" pitchFamily="34" charset="0"/>
      <p:regular r:id="rId23"/>
      <p:bold r:id="rId24"/>
      <p:italic r:id="rId25"/>
      <p:boldItalic r:id="rId26"/>
    </p:embeddedFont>
    <p:embeddedFont>
      <p:font typeface="Manrope" pitchFamily="2" charset="0"/>
      <p:regular r:id="rId27"/>
      <p:bold r:id="rId28"/>
    </p:embeddedFont>
  </p:embeddedFontLst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xed Mode" id="{5CF73493-3299-A44D-9F71-AF25D8E78582}">
          <p14:sldIdLst>
            <p14:sldId id="263"/>
            <p14:sldId id="2147377507"/>
            <p14:sldId id="2147377517"/>
            <p14:sldId id="2147377512"/>
            <p14:sldId id="2147377515"/>
            <p14:sldId id="2141410920"/>
            <p14:sldId id="2147377519"/>
            <p14:sldId id="4402"/>
            <p14:sldId id="2141410917"/>
            <p14:sldId id="2147377522"/>
            <p14:sldId id="2147377521"/>
            <p14:sldId id="2147377508"/>
            <p14:sldId id="2147377509"/>
          </p14:sldIdLst>
        </p14:section>
        <p14:section name="Back Up" id="{C3820964-27B6-594B-BCF2-1D70F722CAE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29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603306-DF89-77A6-73F4-BCD0CE0E56C7}" name="Leonie wyffels" initials="Lw" userId="S::leonie.wyffels@ziphius.org::47772734-94e2-4e30-aadd-82bd46497286" providerId="AD"/>
  <p188:author id="{B2A68210-B2EA-8D5A-2DD8-BE1EE16D391D}" name="Hanne Noyen" initials="HN" userId="S::hanne.noyen@ziphius.org::a321ebbe-f331-421a-9dd7-1089f46846f2" providerId="AD"/>
  <p188:author id="{954A2115-631B-0606-0E36-F16FC54974D1}" name="Johan Van Hoof" initials="JV" userId="S::johan.vanhoof@ziphius.org::386d1c93-54bc-41c9-8abe-19007d490e77" providerId="AD"/>
  <p188:author id="{C4DB3049-360E-004B-B97F-1EAFDD18D185}" name="Koen Schoofs" initials="" userId="S::koen@ooho.io::04c0c9cd-5da5-4bb9-9b9e-4d46709d99bf" providerId="AD"/>
  <p188:author id="{5009BD54-5930-EF34-BFB8-D76D073AA46E}" name="Hendrik Thys" initials="" userId="S::hendrik.thys@ziphius.org::2b26d7ea-be3c-4719-af60-64b4bd313a5c" providerId="AD"/>
  <p188:author id="{E97E3F74-AE86-69B2-AD62-B8F1F30590E6}" name="Olivier Tytgat" initials="OT" userId="S::olivier.tytgat@ziphius.org::b7939dc0-168f-493c-bead-a78eff29fef8" providerId="AD"/>
  <p188:author id="{A8451F84-C5C2-2B41-D05B-238F3B1CA4A7}" name="Eric HALIOUA" initials="EH" userId="S::e.halioua@pdc-line-pharma.com::af323ece-0f2b-470f-a151-1ecfce768594" providerId="AD"/>
  <p188:author id="{537712A7-7BC3-0F8B-C7E6-8351DA48A452}" name="Éric HALIOUA" initials="ÉH" userId="S::eric.halioua_carkath.com#ext#@ziphius.onmicrosoft.com::c1e2223a-0120-47c5-af6f-0a7f852a2a98" providerId="AD"/>
  <p188:author id="{98F063AC-2E83-1D5E-A1B6-D9B33A12381D}" name="Florian de Ceuyper" initials="Fd" userId="S::florian@ooho.io::7913f6e6-21e2-49f6-a4f7-5ba831bdb6aa" providerId="AD"/>
  <p188:author id="{557227C1-956A-8302-6615-0687B34E563B}" name="Chris Cardon" initials="CC" userId="S::cca@ziphius.org::6170af86-ad6b-476b-98c5-0c10b5050843" providerId="AD"/>
  <p188:author id="{7EDD2ED7-F9A8-44C5-BF83-A8480F111FF2}" name="Nanditha Raghavan" initials="NR" userId="S::nanditha@ooho.io::de413b06-8752-4b34-8341-df024587b67d" providerId="AD"/>
  <p188:author id="{15CF9FED-54D9-0951-6BB4-10D899FF9AB9}" name="Geert Reyns" initials="GR" userId="S::geert.reyns@ziphius.org::d6c8ed06-e566-4e7d-9ae3-8daea74c27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E0"/>
    <a:srgbClr val="008F00"/>
    <a:srgbClr val="52A5F0"/>
    <a:srgbClr val="50A1EB"/>
    <a:srgbClr val="006163"/>
    <a:srgbClr val="009193"/>
    <a:srgbClr val="273348"/>
    <a:srgbClr val="003E00"/>
    <a:srgbClr val="37669D"/>
    <a:srgbClr val="E7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4"/>
    <p:restoredTop sz="94299"/>
  </p:normalViewPr>
  <p:slideViewPr>
    <p:cSldViewPr snapToGrid="0">
      <p:cViewPr>
        <p:scale>
          <a:sx n="90" d="100"/>
          <a:sy n="90" d="100"/>
        </p:scale>
        <p:origin x="2808" y="856"/>
      </p:cViewPr>
      <p:guideLst>
        <p:guide orient="horz" pos="4247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25FE-E5F2-7A4C-92C6-5EFF7AE34DCF}" type="datetimeFigureOut">
              <a:rPr lang="en-BE" smtClean="0"/>
              <a:t>10/05/2026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91443-7F1B-1646-A3DC-A82E71CA34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66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91443-7F1B-1646-A3DC-A82E71CA34FC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531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91443-7F1B-1646-A3DC-A82E71CA34FC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5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91443-7F1B-1646-A3DC-A82E71CA34FC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216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91443-7F1B-1646-A3DC-A82E71CA34FC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187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Light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D703-6B58-1C0F-D077-184EC874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73" y="1122362"/>
            <a:ext cx="6812206" cy="3716611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78F270-8B65-1CD2-2FC5-CB4F89D32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7" y="4838974"/>
            <a:ext cx="4610910" cy="1157092"/>
          </a:xfrm>
          <a:prstGeom prst="roundRect">
            <a:avLst>
              <a:gd name="adj" fmla="val 22300"/>
            </a:avLst>
          </a:prstGeom>
          <a:ln w="19050" cap="rnd">
            <a:solidFill>
              <a:schemeClr val="accent5"/>
            </a:solidFill>
            <a:prstDash val="sysDot"/>
          </a:ln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77A8E-794F-B054-1C28-72E87159D9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47" y="326459"/>
            <a:ext cx="1669001" cy="4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7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BDF57E-B8C3-25CC-749D-BFFD8E0AD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282" y="3667760"/>
            <a:ext cx="4006717" cy="319023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E33FEE-C279-7E66-5B0E-D5363813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480" y="639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E9164F8-C236-7448-BCCB-DA12194EED98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C8C2C-D226-FA9D-EB20-277F0C553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180" y="268102"/>
            <a:ext cx="1384300" cy="36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95F7A-931F-53D8-865E-360A7014CF8E}"/>
              </a:ext>
            </a:extLst>
          </p:cNvPr>
          <p:cNvSpPr txBox="1"/>
          <p:nvPr userDrawn="1"/>
        </p:nvSpPr>
        <p:spPr>
          <a:xfrm>
            <a:off x="720918" y="1228397"/>
            <a:ext cx="107501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nl-BE" sz="1800">
                <a:solidFill>
                  <a:srgbClr val="37669C"/>
                </a:solidFill>
              </a:rPr>
              <a:t>This Presentation contains </a:t>
            </a:r>
            <a:r>
              <a:rPr lang="en-US" altLang="nl-BE" sz="1800" b="1">
                <a:solidFill>
                  <a:srgbClr val="37669C"/>
                </a:solidFill>
              </a:rPr>
              <a:t>proprietary and confidential information </a:t>
            </a:r>
            <a:r>
              <a:rPr lang="en-US" altLang="nl-BE" sz="1800">
                <a:solidFill>
                  <a:srgbClr val="37669C"/>
                </a:solidFill>
              </a:rPr>
              <a:t>(as such information is defined in the Non-Disclosure Agreement entered into by and between Ziphius NV and the recipient of this presentation – the "NDA") </a:t>
            </a:r>
            <a:r>
              <a:rPr lang="en-US" altLang="nl-BE" sz="1800" b="1">
                <a:solidFill>
                  <a:srgbClr val="37669C"/>
                </a:solidFill>
              </a:rPr>
              <a:t>of  ZIPHIUS NV</a:t>
            </a:r>
            <a:r>
              <a:rPr lang="en-US" altLang="nl-BE" sz="1800">
                <a:solidFill>
                  <a:srgbClr val="37669C"/>
                </a:solidFill>
              </a:rPr>
              <a:t>, the Discloser or Disclosing Party. </a:t>
            </a:r>
          </a:p>
          <a:p>
            <a:pPr marL="0" indent="0" algn="l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nl-BE" sz="1800">
                <a:solidFill>
                  <a:srgbClr val="37669C"/>
                </a:solidFill>
              </a:rPr>
              <a:t>Recipient acknowledges that the </a:t>
            </a:r>
            <a:r>
              <a:rPr lang="en-US" altLang="nl-BE" sz="1800" b="1">
                <a:solidFill>
                  <a:srgbClr val="37669C"/>
                </a:solidFill>
              </a:rPr>
              <a:t>information disclosed herein is subject to the terms of the NDA</a:t>
            </a:r>
            <a:r>
              <a:rPr lang="en-US" altLang="nl-BE" sz="1800">
                <a:solidFill>
                  <a:srgbClr val="37669C"/>
                </a:solidFill>
              </a:rPr>
              <a:t>, including without limitation the </a:t>
            </a:r>
            <a:r>
              <a:rPr lang="en-US" sz="1800">
                <a:solidFill>
                  <a:srgbClr val="37669C"/>
                </a:solidFill>
                <a:ea typeface="+mn-lt"/>
                <a:cs typeface="+mn-lt"/>
              </a:rPr>
              <a:t>non-disclosure and non-use obligations set forth therein. </a:t>
            </a:r>
          </a:p>
          <a:p>
            <a:pPr marL="0" indent="0" algn="just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37669C"/>
                </a:solidFill>
                <a:ea typeface="+mn-lt"/>
                <a:cs typeface="+mn-lt"/>
              </a:rPr>
              <a:t>Recipient shall ensure that this presentation or any subset thereof shall only be </a:t>
            </a:r>
            <a:r>
              <a:rPr lang="en-US" sz="1800" b="1">
                <a:solidFill>
                  <a:srgbClr val="37669C"/>
                </a:solidFill>
                <a:ea typeface="+mn-lt"/>
                <a:cs typeface="+mn-lt"/>
              </a:rPr>
              <a:t>shared within its organization on a strict need-to-know basis</a:t>
            </a:r>
            <a:r>
              <a:rPr lang="en-US" sz="1800">
                <a:solidFill>
                  <a:srgbClr val="37669C"/>
                </a:solidFill>
                <a:ea typeface="+mn-lt"/>
                <a:cs typeface="+mn-lt"/>
              </a:rPr>
              <a:t>.</a:t>
            </a:r>
            <a:endParaRPr lang="en-US" sz="1800">
              <a:solidFill>
                <a:srgbClr val="37669C"/>
              </a:solidFill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521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6A7B-EBBB-1AF6-C431-5C622E01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480" y="639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E9164F8-C236-7448-BCCB-DA12194EED98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88FE6-AB2C-8132-2A6D-4510C9323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180" y="268102"/>
            <a:ext cx="1384300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1FE603-F1F3-848E-3939-50658BCF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249" y="366496"/>
            <a:ext cx="5552354" cy="1120119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nl-NL">
                <a:latin typeface="Bitter"/>
              </a:rPr>
              <a:t>Agenda</a:t>
            </a:r>
            <a:endParaRPr lang="en-B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5F6885-82BB-FAC1-B85A-64137B4341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348" y="1657513"/>
            <a:ext cx="10943304" cy="398867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 w="12700">
            <a:solidFill>
              <a:srgbClr val="52A5F0"/>
            </a:solidFill>
            <a:prstDash val="sysDot"/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marL="342900" indent="-342900">
              <a:lnSpc>
                <a:spcPct val="125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GB" sz="1600" b="1">
                <a:solidFill>
                  <a:schemeClr val="accent2"/>
                </a:solidFill>
                <a:effectLst/>
                <a:latin typeface="Bitter SemiBold"/>
              </a:rPr>
              <a:t>Topic 1</a:t>
            </a:r>
            <a:r>
              <a:rPr lang="en-GB" sz="1600">
                <a:effectLst/>
                <a:latin typeface="Manrope"/>
              </a:rPr>
              <a:t>— </a:t>
            </a:r>
            <a:r>
              <a:rPr lang="en-US" sz="1600">
                <a:solidFill>
                  <a:schemeClr val="tx2"/>
                </a:solidFill>
                <a:effectLst/>
                <a:latin typeface="Manrope"/>
              </a:rPr>
              <a:t>Optional additional info</a:t>
            </a:r>
          </a:p>
          <a:p>
            <a:pPr marL="342900" indent="-342900">
              <a:lnSpc>
                <a:spcPct val="125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GB" sz="1600" b="1">
                <a:solidFill>
                  <a:schemeClr val="accent2"/>
                </a:solidFill>
                <a:latin typeface="Bitter SemiBold"/>
              </a:rPr>
              <a:t>Topic 2 </a:t>
            </a:r>
            <a:r>
              <a:rPr lang="en-GB" sz="1600">
                <a:latin typeface="Manrope"/>
              </a:rPr>
              <a:t>— </a:t>
            </a:r>
            <a:r>
              <a:rPr lang="en-US" sz="1600">
                <a:solidFill>
                  <a:schemeClr val="tx2"/>
                </a:solidFill>
                <a:effectLst/>
                <a:latin typeface="Manrope"/>
              </a:rPr>
              <a:t>Optional additional info</a:t>
            </a:r>
            <a:endParaRPr lang="en-US" sz="1600">
              <a:solidFill>
                <a:schemeClr val="tx2"/>
              </a:solidFill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180820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- Light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64CE-056F-8D7D-0AF0-A8BEF415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975946"/>
            <a:ext cx="7112459" cy="386302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44A7-6E3B-8597-FF7B-8892284F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87" y="4838974"/>
            <a:ext cx="3642006" cy="882204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5"/>
            </a:solidFill>
            <a:prstDash val="sysDot"/>
          </a:ln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6A7B-EBBB-1AF6-C431-5C622E01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480" y="639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E9164F8-C236-7448-BCCB-DA12194EED98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A88FE6-AB2C-8132-2A6D-4510C9323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180" y="268102"/>
            <a:ext cx="1384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Light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64CE-056F-8D7D-0AF0-A8BEF415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179202"/>
            <a:ext cx="10735235" cy="5461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44A7-6E3B-8597-FF7B-8892284F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5" y="1190445"/>
            <a:ext cx="10869705" cy="520515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D6A7B-EBBB-1AF6-C431-5C622E01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480" y="639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E9164F8-C236-7448-BCCB-DA12194EED98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65B43-063F-94FB-AF2B-1F650DFBC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180" y="268102"/>
            <a:ext cx="1384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bg>
      <p:bgPr>
        <a:gradFill>
          <a:gsLst>
            <a:gs pos="0">
              <a:srgbClr val="EEF6F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0E36A4F-E3A3-4474-0E44-0997ED96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480" y="639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E9164F8-C236-7448-BCCB-DA12194EED98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E68E9-AD77-D65A-4B2C-95F655BB3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180" y="268102"/>
            <a:ext cx="1384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92098-96DE-E1A3-9356-9B4DA5CA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F770A-C9F7-125A-8BC8-6222516B5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333E1-6566-9CD6-7A2E-24A89A345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0C20-232A-7C02-F230-1BE462DB3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164F8-C236-7448-BCCB-DA12194EED9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63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92" r:id="rId3"/>
    <p:sldLayoutId id="2147483690" r:id="rId4"/>
    <p:sldLayoutId id="2147483691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tt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svg"/><Relationship Id="rId10" Type="http://schemas.openxmlformats.org/officeDocument/2006/relationships/image" Target="../media/image33.jpe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7962E-6234-2ACF-A7F5-A33F2E9AA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0EBD91-B285-7F49-21AE-7AB05D66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249" y="1122363"/>
            <a:ext cx="7432504" cy="3716611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GB" sz="3600" dirty="0">
                <a:solidFill>
                  <a:srgbClr val="50A1EB"/>
                </a:solidFill>
              </a:rPr>
              <a:t>Challenges and opportunities </a:t>
            </a:r>
            <a:br>
              <a:rPr lang="en-GB" sz="3600" dirty="0">
                <a:solidFill>
                  <a:srgbClr val="50A1EB"/>
                </a:solidFill>
              </a:rPr>
            </a:br>
            <a:r>
              <a:rPr lang="en-GB" sz="3600" dirty="0">
                <a:solidFill>
                  <a:srgbClr val="50A1EB"/>
                </a:solidFill>
              </a:rPr>
              <a:t>for assessing stability of </a:t>
            </a:r>
            <a:br>
              <a:rPr lang="en-GB" sz="3600" dirty="0">
                <a:solidFill>
                  <a:srgbClr val="50A1EB"/>
                </a:solidFill>
              </a:rPr>
            </a:br>
            <a:r>
              <a:rPr lang="en-GB" sz="3600" dirty="0">
                <a:solidFill>
                  <a:srgbClr val="50A1EB"/>
                </a:solidFill>
              </a:rPr>
              <a:t>emerging modalities </a:t>
            </a:r>
            <a:br>
              <a:rPr lang="en-GB" sz="2900" dirty="0">
                <a:solidFill>
                  <a:srgbClr val="50A1EB"/>
                </a:solidFill>
              </a:rPr>
            </a:br>
            <a:r>
              <a:rPr lang="en-GB" sz="2900" dirty="0">
                <a:solidFill>
                  <a:srgbClr val="52A5F0"/>
                </a:solidFill>
              </a:rPr>
              <a:t>- the case of </a:t>
            </a:r>
            <a:br>
              <a:rPr lang="en-GB" sz="2900" dirty="0">
                <a:solidFill>
                  <a:schemeClr val="accent4"/>
                </a:solidFill>
              </a:rPr>
            </a:br>
            <a:r>
              <a:rPr lang="en-GB" sz="2900" dirty="0">
                <a:solidFill>
                  <a:schemeClr val="accent4"/>
                </a:solidFill>
              </a:rPr>
              <a:t>self-amplifying RNA and LNPs</a:t>
            </a:r>
            <a:r>
              <a:rPr lang="en-US" sz="29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90F86E-0255-A769-F1EA-CF4DE86F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49" y="5472020"/>
            <a:ext cx="4610910" cy="1157092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US" noProof="0" dirty="0">
                <a:latin typeface="Manrope"/>
              </a:rPr>
              <a:t>Date: 12 May 2026</a:t>
            </a:r>
            <a:endParaRPr lang="en-US" noProof="0" dirty="0"/>
          </a:p>
          <a:p>
            <a:r>
              <a:rPr lang="en-US" noProof="0" dirty="0">
                <a:latin typeface="Manrope"/>
              </a:rPr>
              <a:t>Presenter: Iulia Oita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F6EF9-CCA6-4ED1-EA6E-34031644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753" y="0"/>
            <a:ext cx="4368800" cy="3467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6C0E9B-85FE-E498-C0BA-A7A4581B3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753" y="3467100"/>
            <a:ext cx="4368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8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52698-23E8-8856-C579-9AD8F1D8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B919736A-3701-1ABA-EA64-87CC6F6995E9}"/>
              </a:ext>
            </a:extLst>
          </p:cNvPr>
          <p:cNvSpPr txBox="1"/>
          <p:nvPr/>
        </p:nvSpPr>
        <p:spPr>
          <a:xfrm>
            <a:off x="8193024" y="5502012"/>
            <a:ext cx="370692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8D95"/>
                </a:solidFill>
              </a:rPr>
              <a:t>Most suitable matrix from a stability perspective may bring new challenges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05C83-FA22-8103-FDA3-9441B7E7BD7D}"/>
              </a:ext>
            </a:extLst>
          </p:cNvPr>
          <p:cNvSpPr txBox="1">
            <a:spLocks/>
          </p:cNvSpPr>
          <p:nvPr/>
        </p:nvSpPr>
        <p:spPr>
          <a:xfrm>
            <a:off x="429706" y="0"/>
            <a:ext cx="9965578" cy="12147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3161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Bitter" pitchFamily="2" charset="77"/>
              </a:rPr>
              <a:t>Case study 2: supporting </a:t>
            </a:r>
            <a:r>
              <a:rPr lang="en-US" sz="2400" i="1" dirty="0">
                <a:solidFill>
                  <a:schemeClr val="tx1"/>
                </a:solidFill>
                <a:latin typeface="Bitter" pitchFamily="2" charset="77"/>
              </a:rPr>
              <a:t>in vivo </a:t>
            </a:r>
            <a:r>
              <a:rPr lang="en-US" sz="2400" dirty="0">
                <a:solidFill>
                  <a:schemeClr val="tx1"/>
                </a:solidFill>
                <a:latin typeface="Bitter" pitchFamily="2" charset="77"/>
              </a:rPr>
              <a:t>studies during early development</a:t>
            </a:r>
          </a:p>
          <a:p>
            <a:pPr>
              <a:spcBef>
                <a:spcPts val="1200"/>
              </a:spcBef>
            </a:pPr>
            <a:r>
              <a:rPr lang="en-US" sz="2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storage stability of saRNA be improved?</a:t>
            </a:r>
            <a:endParaRPr lang="en-US" sz="2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32518-41D5-F718-0D6C-37DA291D5C98}"/>
              </a:ext>
            </a:extLst>
          </p:cNvPr>
          <p:cNvSpPr txBox="1">
            <a:spLocks/>
          </p:cNvSpPr>
          <p:nvPr/>
        </p:nvSpPr>
        <p:spPr>
          <a:xfrm>
            <a:off x="292048" y="1273461"/>
            <a:ext cx="6902715" cy="5008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noProof="1"/>
              <a:t>Aim: </a:t>
            </a:r>
            <a:r>
              <a:rPr lang="en-US" sz="1600" noProof="1"/>
              <a:t>evaluate how stability of saRNA can be improved  further by changing its final matrix</a:t>
            </a:r>
          </a:p>
          <a:p>
            <a:r>
              <a:rPr lang="en-US" sz="1800" noProof="1"/>
              <a:t>Setup:</a:t>
            </a:r>
          </a:p>
          <a:p>
            <a:pPr lvl="1"/>
            <a:r>
              <a:rPr lang="en-US" sz="1400" noProof="1"/>
              <a:t>Screening for most suitable matrix</a:t>
            </a:r>
          </a:p>
          <a:p>
            <a:pPr lvl="1"/>
            <a:r>
              <a:rPr lang="en-US" sz="1400" noProof="1"/>
              <a:t>Manufacture construct X in the most promising matrix and current one </a:t>
            </a:r>
          </a:p>
          <a:p>
            <a:pPr lvl="1"/>
            <a:r>
              <a:rPr lang="en-US" sz="1400" noProof="1"/>
              <a:t>Follow in stability: </a:t>
            </a:r>
          </a:p>
          <a:p>
            <a:pPr lvl="2"/>
            <a:r>
              <a:rPr lang="en-US" sz="1000" noProof="1"/>
              <a:t>Stressed stability (1 week @ 25°C ±2°C)</a:t>
            </a:r>
          </a:p>
          <a:p>
            <a:pPr lvl="2"/>
            <a:r>
              <a:rPr lang="en-US" sz="1000" noProof="1"/>
              <a:t>Accelerated stability  (3-6 months @ 5°C±3°C)</a:t>
            </a:r>
          </a:p>
          <a:p>
            <a:pPr lvl="2"/>
            <a:r>
              <a:rPr lang="en-US" sz="1000" noProof="1"/>
              <a:t>Long term storage (relevant constructs only)</a:t>
            </a:r>
          </a:p>
          <a:p>
            <a:r>
              <a:rPr lang="en-US" sz="1800" noProof="1"/>
              <a:t>Tested quality attributes: </a:t>
            </a:r>
          </a:p>
          <a:p>
            <a:pPr lvl="1"/>
            <a:r>
              <a:rPr lang="en-US" sz="1400" noProof="1"/>
              <a:t>First line stability indicating &amp; Limited set from second line</a:t>
            </a:r>
          </a:p>
          <a:p>
            <a:pPr lvl="1"/>
            <a:r>
              <a:rPr lang="en-US" sz="1400" noProof="1"/>
              <a:t>Additional characterization for strategically selected samples</a:t>
            </a:r>
            <a:endParaRPr lang="en-US" sz="2200" noProof="1"/>
          </a:p>
          <a:p>
            <a:r>
              <a:rPr lang="en-US" sz="1800" noProof="1"/>
              <a:t>Challenges: </a:t>
            </a:r>
          </a:p>
          <a:p>
            <a:pPr lvl="1">
              <a:lnSpc>
                <a:spcPts val="1920"/>
              </a:lnSpc>
            </a:pPr>
            <a:r>
              <a:rPr lang="en-US" sz="1400" noProof="1"/>
              <a:t>Impact of sample  matrix on test methods</a:t>
            </a:r>
            <a:r>
              <a:rPr lang="en-US" sz="1400" noProof="1">
                <a:sym typeface="Wingdings" pitchFamily="2" charset="2"/>
              </a:rPr>
              <a:t> how to discriminate between interference and degradation?</a:t>
            </a:r>
            <a:endParaRPr lang="en-US" sz="1400" noProof="1"/>
          </a:p>
          <a:p>
            <a:pPr lvl="1">
              <a:lnSpc>
                <a:spcPts val="1920"/>
              </a:lnSpc>
            </a:pPr>
            <a:r>
              <a:rPr lang="en-US" sz="1400" noProof="1"/>
              <a:t>Handling potential conflicts between stability and manufacturability </a:t>
            </a:r>
            <a:r>
              <a:rPr lang="en-US" sz="1400" noProof="1">
                <a:sym typeface="Wingdings" pitchFamily="2" charset="2"/>
              </a:rPr>
              <a:t> right choice when “best” stability matrix proves to cause unexpected problems in manufacturing?</a:t>
            </a:r>
            <a:endParaRPr lang="en-US" sz="1400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7DA76-6C34-3FD8-0DD0-77E4C15C286A}"/>
              </a:ext>
            </a:extLst>
          </p:cNvPr>
          <p:cNvSpPr txBox="1"/>
          <p:nvPr/>
        </p:nvSpPr>
        <p:spPr>
          <a:xfrm>
            <a:off x="7710995" y="1407174"/>
            <a:ext cx="4048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dirty="0">
                <a:solidFill>
                  <a:schemeClr val="accent1"/>
                </a:solidFill>
              </a:rPr>
              <a:t>saRNA integrity for a construct produced in two different matrixes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B7F90A8-FF85-5EE3-6AF0-AC1FD182954B}"/>
              </a:ext>
            </a:extLst>
          </p:cNvPr>
          <p:cNvSpPr/>
          <p:nvPr/>
        </p:nvSpPr>
        <p:spPr>
          <a:xfrm>
            <a:off x="7631303" y="5787910"/>
            <a:ext cx="465511" cy="351533"/>
          </a:xfrm>
          <a:prstGeom prst="rightArrow">
            <a:avLst>
              <a:gd name="adj1" fmla="val 63873"/>
              <a:gd name="adj2" fmla="val 50000"/>
            </a:avLst>
          </a:prstGeom>
          <a:solidFill>
            <a:srgbClr val="F88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46D8C-3AEF-933B-CB73-9AEF5A91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058" y="2210325"/>
            <a:ext cx="3942334" cy="3134868"/>
          </a:xfrm>
          <a:prstGeom prst="roundRect">
            <a:avLst/>
          </a:prstGeom>
          <a:ln w="19050">
            <a:solidFill>
              <a:schemeClr val="accent5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3031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F6F9E-4872-14E5-ED58-5737D7FF9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1AE0E3-90B1-246D-497A-0B44C28037DC}"/>
              </a:ext>
            </a:extLst>
          </p:cNvPr>
          <p:cNvGrpSpPr/>
          <p:nvPr/>
        </p:nvGrpSpPr>
        <p:grpSpPr>
          <a:xfrm>
            <a:off x="6964100" y="5897336"/>
            <a:ext cx="5061225" cy="769441"/>
            <a:chOff x="5131289" y="5666058"/>
            <a:chExt cx="5061225" cy="769441"/>
          </a:xfrm>
        </p:grpSpPr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6D65AC2B-971E-6937-A112-E5EAA801F54E}"/>
                </a:ext>
              </a:extLst>
            </p:cNvPr>
            <p:cNvSpPr/>
            <p:nvPr/>
          </p:nvSpPr>
          <p:spPr>
            <a:xfrm>
              <a:off x="5131289" y="5816548"/>
              <a:ext cx="465511" cy="351533"/>
            </a:xfrm>
            <a:prstGeom prst="rightArrow">
              <a:avLst/>
            </a:prstGeom>
            <a:solidFill>
              <a:srgbClr val="F88D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44F568-4F5E-CEDB-8639-D3F92EF091CD}"/>
                </a:ext>
              </a:extLst>
            </p:cNvPr>
            <p:cNvSpPr txBox="1"/>
            <p:nvPr/>
          </p:nvSpPr>
          <p:spPr>
            <a:xfrm>
              <a:off x="5766818" y="5666058"/>
              <a:ext cx="4425696" cy="7694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88D95"/>
                  </a:solidFill>
                </a:rPr>
                <a:t>Focusing on the incorrect attributes can be misleading 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AABA86-D0BE-5311-473C-9DB4566414AA}"/>
              </a:ext>
            </a:extLst>
          </p:cNvPr>
          <p:cNvSpPr txBox="1">
            <a:spLocks/>
          </p:cNvSpPr>
          <p:nvPr/>
        </p:nvSpPr>
        <p:spPr>
          <a:xfrm>
            <a:off x="429706" y="0"/>
            <a:ext cx="9965578" cy="12147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3161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Bitter" pitchFamily="2" charset="77"/>
              </a:rPr>
              <a:t>Case study 3: choosing the right analytical tools  </a:t>
            </a:r>
          </a:p>
          <a:p>
            <a:pPr>
              <a:spcBef>
                <a:spcPts val="1200"/>
              </a:spcBef>
            </a:pPr>
            <a:r>
              <a:rPr lang="en-US" sz="2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most relevant attributes to describe LNP stability?</a:t>
            </a:r>
            <a:endParaRPr lang="en-US" sz="2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926AA-3B41-E93F-E32C-8DE872BF3494}"/>
              </a:ext>
            </a:extLst>
          </p:cNvPr>
          <p:cNvSpPr txBox="1">
            <a:spLocks/>
          </p:cNvSpPr>
          <p:nvPr/>
        </p:nvSpPr>
        <p:spPr>
          <a:xfrm>
            <a:off x="292048" y="1273461"/>
            <a:ext cx="6109533" cy="5008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noProof="1"/>
              <a:t>Aim: </a:t>
            </a:r>
            <a:r>
              <a:rPr lang="en-US" sz="1600" noProof="1"/>
              <a:t>evaluate stability profile of a bivalent LNP formulation used in an important animal study</a:t>
            </a:r>
          </a:p>
          <a:p>
            <a:r>
              <a:rPr lang="en-US" sz="1800" noProof="1"/>
              <a:t>Main challenge = “beginning pains”: </a:t>
            </a:r>
          </a:p>
          <a:p>
            <a:pPr lvl="1">
              <a:lnSpc>
                <a:spcPts val="1920"/>
              </a:lnSpc>
            </a:pPr>
            <a:r>
              <a:rPr lang="en-US" sz="1400" noProof="1"/>
              <a:t>Early days of the CMC group </a:t>
            </a:r>
            <a:r>
              <a:rPr lang="en-US" sz="1400" noProof="1">
                <a:sym typeface="Wingdings" pitchFamily="2" charset="2"/>
              </a:rPr>
              <a:t> limited analytical tools, i.e. purity &amp;IVE methods still in development</a:t>
            </a:r>
            <a:endParaRPr lang="en-US" sz="1400" noProof="1"/>
          </a:p>
          <a:p>
            <a:pPr lvl="1">
              <a:lnSpc>
                <a:spcPts val="1920"/>
              </a:lnSpc>
            </a:pPr>
            <a:r>
              <a:rPr lang="en-US" sz="1400" noProof="1"/>
              <a:t>Advanced R&amp;D program  with very ambitious timelines</a:t>
            </a:r>
          </a:p>
          <a:p>
            <a:pPr lvl="1">
              <a:lnSpc>
                <a:spcPts val="1920"/>
              </a:lnSpc>
            </a:pPr>
            <a:r>
              <a:rPr lang="en-US" sz="1400" noProof="1"/>
              <a:t>Too much literature focused on insufficiently descriptive quality attributes (Ribogreen, size, PDI, LNP sample prep to release the RNA….)</a:t>
            </a:r>
          </a:p>
          <a:p>
            <a:r>
              <a:rPr lang="en-US" sz="1800" noProof="1"/>
              <a:t>Setup:</a:t>
            </a:r>
          </a:p>
          <a:p>
            <a:pPr lvl="1"/>
            <a:r>
              <a:rPr lang="en-US" sz="1400" noProof="1"/>
              <a:t>“Full blown” stability study </a:t>
            </a:r>
          </a:p>
          <a:p>
            <a:pPr lvl="1"/>
            <a:r>
              <a:rPr lang="en-US" sz="1400" noProof="1"/>
              <a:t>Samples reserved for all test method, including the ones in development</a:t>
            </a:r>
          </a:p>
          <a:p>
            <a:r>
              <a:rPr lang="en-US" sz="1800" noProof="1"/>
              <a:t>Results : </a:t>
            </a:r>
          </a:p>
          <a:p>
            <a:pPr lvl="1"/>
            <a:r>
              <a:rPr lang="en-US" sz="1400" noProof="1"/>
              <a:t>Ribogreen, PDI &amp; size </a:t>
            </a:r>
            <a:r>
              <a:rPr lang="en-US" sz="1400" noProof="1">
                <a:sym typeface="Wingdings" pitchFamily="2" charset="2"/>
              </a:rPr>
              <a:t> no stability issues? </a:t>
            </a:r>
            <a:endParaRPr lang="en-US" sz="1400" noProof="1"/>
          </a:p>
          <a:p>
            <a:pPr lvl="1"/>
            <a:r>
              <a:rPr lang="en-US" sz="1400" noProof="1"/>
              <a:t>At first instance, RT-q-PCR results contradicted the Ribogreen, PDI &amp; size conclusions</a:t>
            </a:r>
          </a:p>
          <a:p>
            <a:pPr lvl="1"/>
            <a:r>
              <a:rPr lang="en-US" sz="1400" noProof="1"/>
              <a:t>Confirmed later, when extra  analytical tools became available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42887-88F4-EF7A-54AB-3BBA0C8EAE6D}"/>
              </a:ext>
            </a:extLst>
          </p:cNvPr>
          <p:cNvGrpSpPr/>
          <p:nvPr/>
        </p:nvGrpSpPr>
        <p:grpSpPr>
          <a:xfrm>
            <a:off x="6417120" y="1447457"/>
            <a:ext cx="5705207" cy="4449879"/>
            <a:chOff x="6254497" y="1273461"/>
            <a:chExt cx="5507797" cy="43226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3091EF-481A-C4BD-9325-DA6ECCEA2B8F}"/>
                </a:ext>
              </a:extLst>
            </p:cNvPr>
            <p:cNvSpPr txBox="1"/>
            <p:nvPr/>
          </p:nvSpPr>
          <p:spPr>
            <a:xfrm>
              <a:off x="6511299" y="1347703"/>
              <a:ext cx="27148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16199"/>
                  </a:solidFill>
                </a:rPr>
                <a:t>Ribogreen (total RNA)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D1212D-9F78-97E1-2A82-C7792C0C85F8}"/>
                </a:ext>
              </a:extLst>
            </p:cNvPr>
            <p:cNvSpPr txBox="1"/>
            <p:nvPr/>
          </p:nvSpPr>
          <p:spPr>
            <a:xfrm>
              <a:off x="8908082" y="1351297"/>
              <a:ext cx="27148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16199"/>
                  </a:solidFill>
                </a:rPr>
                <a:t>RT-qPCR (construct1)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A4947F-EB58-90BC-519D-428B87649D64}"/>
                </a:ext>
              </a:extLst>
            </p:cNvPr>
            <p:cNvSpPr txBox="1"/>
            <p:nvPr/>
          </p:nvSpPr>
          <p:spPr>
            <a:xfrm>
              <a:off x="6511299" y="3351204"/>
              <a:ext cx="27148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16199"/>
                  </a:solidFill>
                </a:rPr>
                <a:t>LNP-polydispersity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9552B9-2562-A4D2-6BA5-22400163017D}"/>
                </a:ext>
              </a:extLst>
            </p:cNvPr>
            <p:cNvSpPr txBox="1"/>
            <p:nvPr/>
          </p:nvSpPr>
          <p:spPr>
            <a:xfrm>
              <a:off x="8908082" y="3351204"/>
              <a:ext cx="27148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16199"/>
                  </a:solidFill>
                </a:rPr>
                <a:t>LNP-size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11DE009-2467-78DD-814D-5A155F261A78}"/>
                </a:ext>
              </a:extLst>
            </p:cNvPr>
            <p:cNvSpPr/>
            <p:nvPr/>
          </p:nvSpPr>
          <p:spPr>
            <a:xfrm>
              <a:off x="6254497" y="1273461"/>
              <a:ext cx="5507797" cy="4322667"/>
            </a:xfrm>
            <a:prstGeom prst="roundRect">
              <a:avLst/>
            </a:prstGeom>
            <a:noFill/>
            <a:ln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3A4F4B4-1F31-39A3-F1D9-DDEBB319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34" y="1799434"/>
            <a:ext cx="2484645" cy="1835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84CC71-3FA2-70AA-A74C-BC26BA26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79" y="1799434"/>
            <a:ext cx="2484645" cy="1835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B02ABA-DAA8-A9CC-CE1C-E80C427A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375" y="3887367"/>
            <a:ext cx="2514187" cy="169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93B521-C8E3-7462-BF78-04468F5F1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34" y="3887367"/>
            <a:ext cx="2514186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DAE2E-5AC1-7EA2-3468-65736512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179202"/>
            <a:ext cx="9946838" cy="546100"/>
          </a:xfrm>
        </p:spPr>
        <p:txBody>
          <a:bodyPr>
            <a:normAutofit fontScale="90000"/>
          </a:bodyPr>
          <a:lstStyle/>
          <a:p>
            <a:r>
              <a:rPr lang="en-US" b="1" noProof="0" dirty="0"/>
              <a:t>Summary &amp;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965D4-1576-AB3F-A214-35DC02E4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2000" b="1" dirty="0"/>
              <a:t>C</a:t>
            </a:r>
            <a:r>
              <a:rPr lang="en-US" sz="2000" b="1" noProof="0" dirty="0" err="1"/>
              <a:t>hallenges</a:t>
            </a:r>
            <a:r>
              <a:rPr lang="en-US" sz="2000" b="1" noProof="0" dirty="0"/>
              <a:t> </a:t>
            </a:r>
            <a:r>
              <a:rPr lang="en-US" sz="1800" noProof="0" dirty="0"/>
              <a:t>for the stability assessment of emerging modalities such as saRNA and  LNPs</a:t>
            </a:r>
          </a:p>
          <a:p>
            <a:pPr lvl="1">
              <a:lnSpc>
                <a:spcPct val="160000"/>
              </a:lnSpc>
            </a:pPr>
            <a:r>
              <a:rPr lang="nl-BE" sz="1800" dirty="0"/>
              <a:t>“Beginning” problems:</a:t>
            </a:r>
          </a:p>
          <a:p>
            <a:pPr lvl="2">
              <a:lnSpc>
                <a:spcPct val="160000"/>
              </a:lnSpc>
            </a:pPr>
            <a:r>
              <a:rPr lang="en-US" sz="1600" noProof="0" dirty="0"/>
              <a:t>Availability &amp; maturity of the analytical toolbox</a:t>
            </a:r>
          </a:p>
          <a:p>
            <a:pPr lvl="2">
              <a:lnSpc>
                <a:spcPct val="160000"/>
              </a:lnSpc>
            </a:pPr>
            <a:r>
              <a:rPr lang="en-US" sz="1600" noProof="0" dirty="0"/>
              <a:t>Designing the stability program based on the saRNA stability profile</a:t>
            </a:r>
          </a:p>
          <a:p>
            <a:pPr lvl="2">
              <a:lnSpc>
                <a:spcPct val="160000"/>
              </a:lnSpc>
            </a:pPr>
            <a:r>
              <a:rPr lang="en-US" sz="1600" i="1" dirty="0"/>
              <a:t>Prior knowledge</a:t>
            </a:r>
            <a:r>
              <a:rPr lang="en-US" sz="1600" dirty="0"/>
              <a:t>  is still </a:t>
            </a:r>
            <a:r>
              <a:rPr lang="en-US" sz="1600" i="1" dirty="0"/>
              <a:t>work in progress</a:t>
            </a:r>
          </a:p>
          <a:p>
            <a:pPr lvl="1">
              <a:lnSpc>
                <a:spcPct val="160000"/>
              </a:lnSpc>
            </a:pPr>
            <a:r>
              <a:rPr lang="en-US" sz="1800" noProof="0" dirty="0"/>
              <a:t>Typical early development challenges, i.e. ability to deal with sets of constructs rather than one candidate and adapt fast to changes driven by </a:t>
            </a:r>
            <a:r>
              <a:rPr lang="en-US" sz="1800" i="1" noProof="0" dirty="0"/>
              <a:t>in vivo </a:t>
            </a:r>
            <a:r>
              <a:rPr lang="en-US" sz="1800" dirty="0"/>
              <a:t>data</a:t>
            </a:r>
            <a:endParaRPr lang="en-US" sz="1800" noProof="0" dirty="0"/>
          </a:p>
          <a:p>
            <a:pPr>
              <a:lnSpc>
                <a:spcPct val="160000"/>
              </a:lnSpc>
            </a:pPr>
            <a:r>
              <a:rPr lang="en-US" sz="2000" b="1" dirty="0"/>
              <a:t>O</a:t>
            </a:r>
            <a:r>
              <a:rPr lang="en-US" sz="2000" b="1" noProof="0" dirty="0" err="1"/>
              <a:t>pportunities</a:t>
            </a:r>
            <a:r>
              <a:rPr lang="en-US" sz="2000" noProof="0" dirty="0"/>
              <a:t> &amp; </a:t>
            </a:r>
            <a:r>
              <a:rPr lang="en-US" sz="2000" dirty="0"/>
              <a:t>added value for integrating the stability strategy early in development</a:t>
            </a:r>
          </a:p>
          <a:p>
            <a:pPr lvl="1">
              <a:lnSpc>
                <a:spcPct val="160000"/>
              </a:lnSpc>
            </a:pPr>
            <a:r>
              <a:rPr lang="nl-BE" sz="1800" dirty="0"/>
              <a:t>Building towards platform stability knowledge</a:t>
            </a:r>
            <a:endParaRPr lang="en-US" sz="1800" dirty="0"/>
          </a:p>
          <a:p>
            <a:pPr lvl="1">
              <a:lnSpc>
                <a:spcPct val="160000"/>
              </a:lnSpc>
            </a:pPr>
            <a:r>
              <a:rPr lang="en-US" sz="1800" dirty="0"/>
              <a:t>Using stressed stability model to predict stability impact for formulation and process changes</a:t>
            </a:r>
          </a:p>
          <a:p>
            <a:pPr lvl="1">
              <a:lnSpc>
                <a:spcPct val="160000"/>
              </a:lnSpc>
            </a:pPr>
            <a:r>
              <a:rPr lang="en-US" sz="1800" dirty="0"/>
              <a:t>Considering implementation of predictive models</a:t>
            </a:r>
          </a:p>
          <a:p>
            <a:pPr lvl="1"/>
            <a:endParaRPr lang="en-US" sz="1800" dirty="0"/>
          </a:p>
          <a:p>
            <a:endParaRPr lang="en-US" sz="2000" noProof="0" dirty="0"/>
          </a:p>
          <a:p>
            <a:endParaRPr lang="en-US" sz="1800" noProof="0" dirty="0"/>
          </a:p>
          <a:p>
            <a:endParaRPr lang="en-US" sz="1800" dirty="0"/>
          </a:p>
          <a:p>
            <a:endParaRPr lang="en-US" sz="1800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A3B1E-FACA-8879-EFB1-D4970625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64F8-C236-7448-BCCB-DA12194EED98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274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338E5-FFDF-2A50-1999-317F46957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296EF6-4E3C-1879-A498-60A89718E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696" y="6131268"/>
            <a:ext cx="2093492" cy="5582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8042F-1625-134A-7D97-770B41787947}"/>
              </a:ext>
            </a:extLst>
          </p:cNvPr>
          <p:cNvSpPr txBox="1">
            <a:spLocks/>
          </p:cNvSpPr>
          <p:nvPr/>
        </p:nvSpPr>
        <p:spPr>
          <a:xfrm>
            <a:off x="563211" y="4194768"/>
            <a:ext cx="3103720" cy="942812"/>
          </a:xfrm>
          <a:prstGeom prst="roundRect">
            <a:avLst>
              <a:gd name="adj" fmla="val 13005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prstDash val="sysDot"/>
          </a:ln>
        </p:spPr>
        <p:txBody>
          <a:bodyPr vert="horz" lIns="648000" tIns="180000" rIns="180000" bIns="180000" rtlCol="0" anchor="ctr">
            <a:noAutofit/>
          </a:bodyPr>
          <a:lstStyle>
            <a:lvl1pPr marL="342900" indent="-342900">
              <a:lnSpc>
                <a:spcPct val="125000"/>
              </a:lnSpc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  <a:defRPr sz="1400" b="1">
                <a:solidFill>
                  <a:schemeClr val="accent2"/>
                </a:solidFill>
                <a:effectLst/>
                <a:latin typeface="Bitter SemiBold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anrope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anrope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b="0" noProof="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D5B333-3D01-D0CD-4B7D-AF77A28BC77F}"/>
              </a:ext>
            </a:extLst>
          </p:cNvPr>
          <p:cNvSpPr txBox="1">
            <a:spLocks/>
          </p:cNvSpPr>
          <p:nvPr/>
        </p:nvSpPr>
        <p:spPr>
          <a:xfrm>
            <a:off x="3782388" y="4194768"/>
            <a:ext cx="3103720" cy="942812"/>
          </a:xfrm>
          <a:prstGeom prst="roundRect">
            <a:avLst>
              <a:gd name="adj" fmla="val 13005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prstDash val="sysDot"/>
          </a:ln>
        </p:spPr>
        <p:txBody>
          <a:bodyPr vert="horz" lIns="648000" tIns="180000" rIns="180000" bIns="180000" rtlCol="0" anchor="ctr">
            <a:noAutofit/>
          </a:bodyPr>
          <a:lstStyle>
            <a:lvl1pPr marL="342900" indent="-342900">
              <a:lnSpc>
                <a:spcPct val="125000"/>
              </a:lnSpc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  <a:defRPr sz="1400" b="1">
                <a:solidFill>
                  <a:schemeClr val="accent2"/>
                </a:solidFill>
                <a:effectLst/>
                <a:latin typeface="Bitter SemiBold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anrope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anrope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0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86B314-7AAA-1E9C-808A-B228478B76A5}"/>
              </a:ext>
            </a:extLst>
          </p:cNvPr>
          <p:cNvSpPr txBox="1">
            <a:spLocks/>
          </p:cNvSpPr>
          <p:nvPr/>
        </p:nvSpPr>
        <p:spPr>
          <a:xfrm>
            <a:off x="6995559" y="4181160"/>
            <a:ext cx="3103719" cy="2015785"/>
          </a:xfrm>
          <a:prstGeom prst="roundRect">
            <a:avLst>
              <a:gd name="adj" fmla="val 7260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prstDash val="sysDot"/>
          </a:ln>
        </p:spPr>
        <p:txBody>
          <a:bodyPr vert="horz" lIns="648000" tIns="180000" rIns="180000" bIns="180000" rtlCol="0" anchor="t">
            <a:noAutofit/>
          </a:bodyPr>
          <a:lstStyle>
            <a:lvl1pPr marL="342900" indent="-342900">
              <a:lnSpc>
                <a:spcPct val="125000"/>
              </a:lnSpc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  <a:defRPr sz="1400" b="1">
                <a:solidFill>
                  <a:schemeClr val="accent2"/>
                </a:solidFill>
                <a:effectLst/>
                <a:latin typeface="Bitter SemiBold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anrope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anrope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Company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Address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noProof="0" err="1">
                <a:solidFill>
                  <a:schemeClr val="tx1"/>
                </a:solidFill>
                <a:latin typeface="Manrope" pitchFamily="2" charset="0"/>
              </a:rPr>
              <a:t>Rijvisschestraat</a:t>
            </a:r>
            <a:r>
              <a:rPr lang="en-US" b="0" noProof="0">
                <a:solidFill>
                  <a:schemeClr val="tx1"/>
                </a:solidFill>
                <a:latin typeface="Manrope" pitchFamily="2" charset="0"/>
              </a:rPr>
              <a:t> 120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noProof="0">
                <a:solidFill>
                  <a:schemeClr val="tx1"/>
                </a:solidFill>
                <a:latin typeface="Manrope" pitchFamily="2" charset="0"/>
              </a:rPr>
              <a:t>9052 </a:t>
            </a:r>
            <a:r>
              <a:rPr lang="en-US" b="0" noProof="0" err="1">
                <a:solidFill>
                  <a:schemeClr val="tx1"/>
                </a:solidFill>
                <a:latin typeface="Manrope" pitchFamily="2" charset="0"/>
              </a:rPr>
              <a:t>Zwijnaarde</a:t>
            </a:r>
            <a:endParaRPr lang="en-US" b="0" noProof="0">
              <a:solidFill>
                <a:schemeClr val="tx1"/>
              </a:solidFill>
              <a:latin typeface="Manrope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0" noProof="0">
                <a:solidFill>
                  <a:schemeClr val="tx1"/>
                </a:solidFill>
                <a:latin typeface="Manrope" pitchFamily="2" charset="0"/>
              </a:rPr>
              <a:t>Belgium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F568A4-BD5E-85B3-506A-3097D5B1A1A2}"/>
              </a:ext>
            </a:extLst>
          </p:cNvPr>
          <p:cNvGrpSpPr/>
          <p:nvPr/>
        </p:nvGrpSpPr>
        <p:grpSpPr>
          <a:xfrm>
            <a:off x="709372" y="4466898"/>
            <a:ext cx="398551" cy="398551"/>
            <a:chOff x="709372" y="4240450"/>
            <a:chExt cx="398551" cy="39855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4EF390-B8C0-5B42-C226-3AA5A3002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372" y="4240450"/>
              <a:ext cx="398551" cy="398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1" name="Content Placeholder 8">
              <a:extLst>
                <a:ext uri="{FF2B5EF4-FFF2-40B4-BE49-F238E27FC236}">
                  <a16:creationId xmlns:a16="http://schemas.microsoft.com/office/drawing/2014/main" id="{CBCA8727-1A9B-0178-5ADD-56F14FEBC5B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99796" y="4330874"/>
              <a:ext cx="217701" cy="2177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D92D95-C00D-1EBC-ABA3-24F4EFCDE642}"/>
              </a:ext>
            </a:extLst>
          </p:cNvPr>
          <p:cNvGrpSpPr/>
          <p:nvPr/>
        </p:nvGrpSpPr>
        <p:grpSpPr>
          <a:xfrm>
            <a:off x="3928549" y="4466898"/>
            <a:ext cx="398551" cy="398551"/>
            <a:chOff x="3997820" y="4252459"/>
            <a:chExt cx="398551" cy="39855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929AE6-C9F0-38A2-5198-206D8D485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7820" y="4252459"/>
              <a:ext cx="398551" cy="398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5" name="Content Placeholder 8">
              <a:extLst>
                <a:ext uri="{FF2B5EF4-FFF2-40B4-BE49-F238E27FC236}">
                  <a16:creationId xmlns:a16="http://schemas.microsoft.com/office/drawing/2014/main" id="{8A595894-0F4C-BAC3-AD46-CE759A31DAB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88244" y="4342883"/>
              <a:ext cx="217701" cy="21770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DEB45D-794B-1940-8113-36DBD567BB6B}"/>
              </a:ext>
            </a:extLst>
          </p:cNvPr>
          <p:cNvGrpSpPr/>
          <p:nvPr/>
        </p:nvGrpSpPr>
        <p:grpSpPr>
          <a:xfrm>
            <a:off x="7138929" y="4466898"/>
            <a:ext cx="398551" cy="398551"/>
            <a:chOff x="6701376" y="4226843"/>
            <a:chExt cx="398551" cy="39855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F483D8-FB1F-0BC8-6D2B-CFB3BC73B6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1376" y="4226843"/>
              <a:ext cx="398551" cy="398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18" name="Content Placeholder 8">
              <a:extLst>
                <a:ext uri="{FF2B5EF4-FFF2-40B4-BE49-F238E27FC236}">
                  <a16:creationId xmlns:a16="http://schemas.microsoft.com/office/drawing/2014/main" id="{76DC98C1-4015-2207-49DD-2EC58D68F0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91800" y="4317267"/>
              <a:ext cx="217701" cy="217701"/>
            </a:xfrm>
            <a:prstGeom prst="rect">
              <a:avLst/>
            </a:prstGeom>
          </p:spPr>
        </p:pic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3DBACA8-B164-A503-9DFF-BB8E26D79E62}"/>
              </a:ext>
            </a:extLst>
          </p:cNvPr>
          <p:cNvSpPr txBox="1">
            <a:spLocks/>
          </p:cNvSpPr>
          <p:nvPr/>
        </p:nvSpPr>
        <p:spPr>
          <a:xfrm>
            <a:off x="563210" y="5254134"/>
            <a:ext cx="3103719" cy="942812"/>
          </a:xfrm>
          <a:prstGeom prst="roundRect">
            <a:avLst>
              <a:gd name="adj" fmla="val 13005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prstDash val="sysDot"/>
          </a:ln>
        </p:spPr>
        <p:txBody>
          <a:bodyPr vert="horz" lIns="648000" tIns="180000" rIns="180000" bIns="180000" rtlCol="0" anchor="ctr">
            <a:noAutofit/>
          </a:bodyPr>
          <a:lstStyle>
            <a:lvl1pPr marL="342900" indent="-342900">
              <a:lnSpc>
                <a:spcPct val="125000"/>
              </a:lnSpc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  <a:defRPr sz="1400" b="1">
                <a:solidFill>
                  <a:schemeClr val="accent2"/>
                </a:solidFill>
                <a:effectLst/>
                <a:latin typeface="Bitter SemiBold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anrope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anrope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Company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LinkedIn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A2AD5C-1974-CFDF-5ED7-CA192347F5ED}"/>
              </a:ext>
            </a:extLst>
          </p:cNvPr>
          <p:cNvGrpSpPr/>
          <p:nvPr/>
        </p:nvGrpSpPr>
        <p:grpSpPr>
          <a:xfrm>
            <a:off x="709372" y="5526264"/>
            <a:ext cx="398551" cy="398551"/>
            <a:chOff x="709372" y="4240450"/>
            <a:chExt cx="398551" cy="39855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F36C83-D71A-30B5-3A1F-8F0BA57B7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372" y="4240450"/>
              <a:ext cx="398551" cy="398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29" name="Content Placeholder 8">
              <a:extLst>
                <a:ext uri="{FF2B5EF4-FFF2-40B4-BE49-F238E27FC236}">
                  <a16:creationId xmlns:a16="http://schemas.microsoft.com/office/drawing/2014/main" id="{9B659A37-4F3E-0A1F-D873-C2127411E8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99796" y="4330874"/>
              <a:ext cx="217701" cy="217701"/>
            </a:xfrm>
            <a:prstGeom prst="rect">
              <a:avLst/>
            </a:prstGeom>
          </p:spPr>
        </p:pic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E2AEA81-E074-6F54-DF46-80ECA38C6ECA}"/>
              </a:ext>
            </a:extLst>
          </p:cNvPr>
          <p:cNvSpPr txBox="1">
            <a:spLocks/>
          </p:cNvSpPr>
          <p:nvPr/>
        </p:nvSpPr>
        <p:spPr>
          <a:xfrm>
            <a:off x="3782388" y="5254134"/>
            <a:ext cx="3103720" cy="942812"/>
          </a:xfrm>
          <a:prstGeom prst="roundRect">
            <a:avLst>
              <a:gd name="adj" fmla="val 13005"/>
            </a:avLst>
          </a:prstGeom>
          <a:solidFill>
            <a:schemeClr val="bg1"/>
          </a:solidFill>
          <a:ln w="19050" cap="rnd">
            <a:solidFill>
              <a:schemeClr val="accent2"/>
            </a:solidFill>
            <a:prstDash val="sysDot"/>
          </a:ln>
        </p:spPr>
        <p:txBody>
          <a:bodyPr vert="horz" lIns="648000" tIns="180000" rIns="180000" bIns="180000" rtlCol="0" anchor="ctr">
            <a:noAutofit/>
          </a:bodyPr>
          <a:lstStyle>
            <a:lvl1pPr marL="342900" indent="-342900">
              <a:lnSpc>
                <a:spcPct val="125000"/>
              </a:lnSpc>
              <a:spcBef>
                <a:spcPts val="1000"/>
              </a:spcBef>
              <a:buClr>
                <a:schemeClr val="accent2"/>
              </a:buClr>
              <a:buFont typeface="+mj-lt"/>
              <a:buAutoNum type="arabicPeriod"/>
              <a:defRPr sz="1400" b="1">
                <a:solidFill>
                  <a:schemeClr val="accent2"/>
                </a:solidFill>
                <a:effectLst/>
                <a:latin typeface="Bitter SemiBold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anrope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anrope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Manrope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Company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noProof="0"/>
              <a:t>Website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DE60DC-A10B-15BA-4945-AC800197C9C3}"/>
              </a:ext>
            </a:extLst>
          </p:cNvPr>
          <p:cNvGrpSpPr/>
          <p:nvPr/>
        </p:nvGrpSpPr>
        <p:grpSpPr>
          <a:xfrm>
            <a:off x="3928549" y="5526264"/>
            <a:ext cx="398551" cy="398551"/>
            <a:chOff x="709372" y="4240450"/>
            <a:chExt cx="398551" cy="39855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F821C9-4AFB-3838-056E-3F2D28ABC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372" y="4240450"/>
              <a:ext cx="398551" cy="398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pic>
          <p:nvPicPr>
            <p:cNvPr id="34" name="Content Placeholder 8">
              <a:extLst>
                <a:ext uri="{FF2B5EF4-FFF2-40B4-BE49-F238E27FC236}">
                  <a16:creationId xmlns:a16="http://schemas.microsoft.com/office/drawing/2014/main" id="{67EF5AE2-2E74-0548-E3CF-B1718CD8FAD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99796" y="4330874"/>
              <a:ext cx="217701" cy="217701"/>
            </a:xfrm>
            <a:prstGeom prst="rect">
              <a:avLst/>
            </a:prstGeom>
          </p:spPr>
        </p:pic>
      </p:grpSp>
      <p:pic>
        <p:nvPicPr>
          <p:cNvPr id="37" name="Afbeelding 8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9EC64CAC-3DEB-B239-E9C3-F77D796AA0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7"/>
          <a:stretch/>
        </p:blipFill>
        <p:spPr>
          <a:xfrm>
            <a:off x="2900791" y="5360902"/>
            <a:ext cx="663444" cy="770106"/>
          </a:xfrm>
          <a:prstGeom prst="rect">
            <a:avLst/>
          </a:prstGeom>
        </p:spPr>
      </p:pic>
      <p:pic>
        <p:nvPicPr>
          <p:cNvPr id="38" name="Afbeelding 8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44FDBE3-98AB-AE56-926F-09675199AB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667"/>
          <a:stretch/>
        </p:blipFill>
        <p:spPr>
          <a:xfrm>
            <a:off x="6116671" y="5360902"/>
            <a:ext cx="663444" cy="770106"/>
          </a:xfrm>
          <a:prstGeom prst="rect">
            <a:avLst/>
          </a:prstGeom>
        </p:spPr>
      </p:pic>
      <p:pic>
        <p:nvPicPr>
          <p:cNvPr id="2" name="Picture 1" descr="JL_web_--31.jpg">
            <a:extLst>
              <a:ext uri="{FF2B5EF4-FFF2-40B4-BE49-F238E27FC236}">
                <a16:creationId xmlns:a16="http://schemas.microsoft.com/office/drawing/2014/main" id="{8054E67A-82AE-59C1-50EC-09AF01077FF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7812" b="46806"/>
          <a:stretch>
            <a:fillRect/>
          </a:stretch>
        </p:blipFill>
        <p:spPr>
          <a:xfrm>
            <a:off x="0" y="0"/>
            <a:ext cx="12192000" cy="368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C33F3-95F7-9AFE-3AB1-DF3BF947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87792-D2E5-4C6A-A3F4-F9084BB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64F8-C236-7448-BCCB-DA12194EED98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95D464-5023-0657-ECD4-56BFFC51B466}"/>
              </a:ext>
            </a:extLst>
          </p:cNvPr>
          <p:cNvSpPr txBox="1"/>
          <p:nvPr/>
        </p:nvSpPr>
        <p:spPr>
          <a:xfrm>
            <a:off x="1002836" y="364942"/>
            <a:ext cx="2309075" cy="316095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1"/>
            </a:solidFill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1050" b="1" spc="100" noProof="0">
                <a:solidFill>
                  <a:schemeClr val="accent1"/>
                </a:solidFill>
                <a:effectLst/>
                <a:latin typeface="Manrope" pitchFamily="2" charset="0"/>
              </a:rPr>
              <a:t>DISCLAIMER</a:t>
            </a:r>
            <a:endParaRPr lang="en-US" sz="1050" b="1" spc="100" noProof="0">
              <a:solidFill>
                <a:schemeClr val="accent1"/>
              </a:solidFill>
              <a:latin typeface="Manrope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33ADCA-3581-C37D-7B24-BB0BD90A2625}"/>
              </a:ext>
            </a:extLst>
          </p:cNvPr>
          <p:cNvSpPr>
            <a:spLocks noChangeAspect="1"/>
          </p:cNvSpPr>
          <p:nvPr/>
        </p:nvSpPr>
        <p:spPr>
          <a:xfrm>
            <a:off x="588793" y="364942"/>
            <a:ext cx="316800" cy="316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837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C7C7-E81D-F5A2-9E46-22F00D62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17FC-C8F3-8C56-4881-A17FFC4E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67" y="1162506"/>
            <a:ext cx="10736544" cy="1757032"/>
          </a:xfrm>
        </p:spPr>
        <p:txBody>
          <a:bodyPr>
            <a:noAutofit/>
          </a:bodyPr>
          <a:lstStyle/>
          <a:p>
            <a:pPr algn="ctr"/>
            <a:r>
              <a:rPr lang="en-BE" sz="4800" b="1">
                <a:solidFill>
                  <a:srgbClr val="50A1EB"/>
                </a:solidFill>
                <a:latin typeface="+mj-lt"/>
              </a:rPr>
              <a:t>Ziphius</a:t>
            </a:r>
            <a:r>
              <a:rPr lang="en-BE" sz="4800">
                <a:solidFill>
                  <a:srgbClr val="50A1EB"/>
                </a:solidFill>
                <a:latin typeface="+mj-lt"/>
              </a:rPr>
              <a:t> </a:t>
            </a:r>
            <a:r>
              <a:rPr lang="en-BE">
                <a:solidFill>
                  <a:srgbClr val="112D4B"/>
                </a:solidFill>
                <a:latin typeface="+mj-lt"/>
              </a:rPr>
              <a:t>is developing </a:t>
            </a:r>
            <a:br>
              <a:rPr lang="nl-BE">
                <a:solidFill>
                  <a:srgbClr val="112D4B"/>
                </a:solidFill>
                <a:latin typeface="+mj-lt"/>
              </a:rPr>
            </a:br>
            <a:r>
              <a:rPr lang="en-GB">
                <a:solidFill>
                  <a:schemeClr val="tx2"/>
                </a:solidFill>
                <a:latin typeface="+mj-lt"/>
              </a:rPr>
              <a:t>a</a:t>
            </a:r>
            <a:r>
              <a:rPr lang="en-BE">
                <a:solidFill>
                  <a:schemeClr val="tx2"/>
                </a:solidFill>
                <a:latin typeface="+mj-lt"/>
              </a:rPr>
              <a:t> proprietary technology to address </a:t>
            </a:r>
            <a:br>
              <a:rPr lang="nl-BE">
                <a:solidFill>
                  <a:schemeClr val="tx2"/>
                </a:solidFill>
                <a:latin typeface="+mj-lt"/>
              </a:rPr>
            </a:br>
            <a:r>
              <a:rPr lang="en-BE">
                <a:solidFill>
                  <a:schemeClr val="tx2"/>
                </a:solidFill>
                <a:latin typeface="+mj-lt"/>
              </a:rPr>
              <a:t>significant </a:t>
            </a:r>
            <a:r>
              <a:rPr lang="en-BE">
                <a:solidFill>
                  <a:srgbClr val="50A1EB"/>
                </a:solidFill>
                <a:latin typeface="+mj-lt"/>
              </a:rPr>
              <a:t>unmet medical need</a:t>
            </a:r>
            <a:r>
              <a:rPr lang="nl-BE">
                <a:solidFill>
                  <a:srgbClr val="50A1EB"/>
                </a:solidFill>
                <a:latin typeface="+mj-lt"/>
              </a:rPr>
              <a:t>s</a:t>
            </a:r>
            <a:r>
              <a:rPr lang="en-BE">
                <a:solidFill>
                  <a:srgbClr val="50A1EB"/>
                </a:solidFill>
                <a:latin typeface="+mj-lt"/>
              </a:rPr>
              <a:t>.</a:t>
            </a:r>
            <a:endParaRPr lang="en-BE">
              <a:solidFill>
                <a:srgbClr val="50A1EB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2D034-E580-6AEB-7843-15DB9575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766" y="6395600"/>
            <a:ext cx="360000" cy="360000"/>
          </a:xfrm>
        </p:spPr>
        <p:txBody>
          <a:bodyPr/>
          <a:lstStyle/>
          <a:p>
            <a:fld id="{7E9164F8-C236-7448-BCCB-DA12194EED98}" type="slidenum">
              <a:rPr lang="en-BE" smtClean="0"/>
              <a:pPr/>
              <a:t>3</a:t>
            </a:fld>
            <a:endParaRPr lang="en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90A59-BFF4-AB82-1F98-1C3797164E83}"/>
              </a:ext>
            </a:extLst>
          </p:cNvPr>
          <p:cNvSpPr txBox="1"/>
          <p:nvPr/>
        </p:nvSpPr>
        <p:spPr>
          <a:xfrm>
            <a:off x="1002836" y="364942"/>
            <a:ext cx="2309075" cy="316095"/>
          </a:xfrm>
          <a:prstGeom prst="roundRect">
            <a:avLst>
              <a:gd name="adj" fmla="val 50000"/>
            </a:avLst>
          </a:prstGeom>
          <a:noFill/>
          <a:ln w="15875">
            <a:solidFill>
              <a:schemeClr val="accent1"/>
            </a:solidFill>
          </a:ln>
        </p:spPr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GB" sz="1050" b="1" spc="100">
                <a:solidFill>
                  <a:schemeClr val="accent1"/>
                </a:solidFill>
                <a:effectLst/>
                <a:latin typeface="Manrope" pitchFamily="2" charset="0"/>
              </a:rPr>
              <a:t>ZIPHIUS AT A GLANCE</a:t>
            </a:r>
            <a:endParaRPr lang="en-BE" sz="1050" b="1" spc="100">
              <a:solidFill>
                <a:schemeClr val="accent1"/>
              </a:solidFill>
              <a:latin typeface="Manrope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ABA44-357D-9591-94DD-EFE63EDAB4C6}"/>
              </a:ext>
            </a:extLst>
          </p:cNvPr>
          <p:cNvSpPr>
            <a:spLocks noChangeAspect="1"/>
          </p:cNvSpPr>
          <p:nvPr/>
        </p:nvSpPr>
        <p:spPr>
          <a:xfrm>
            <a:off x="588793" y="364942"/>
            <a:ext cx="316800" cy="316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39BB610-4C3D-5D3B-B9CE-F13503156B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78707" y="454503"/>
            <a:ext cx="136972" cy="136972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52A257F-0ADB-00C9-C2B9-9023BB5C5B15}"/>
              </a:ext>
            </a:extLst>
          </p:cNvPr>
          <p:cNvSpPr txBox="1">
            <a:spLocks/>
          </p:cNvSpPr>
          <p:nvPr/>
        </p:nvSpPr>
        <p:spPr>
          <a:xfrm>
            <a:off x="589361" y="4265069"/>
            <a:ext cx="3093063" cy="1074079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4"/>
            </a:solidFill>
            <a:prstDash val="sysDot"/>
          </a:ln>
        </p:spPr>
        <p:txBody>
          <a:bodyPr vert="horz" lIns="180000" tIns="180000" rIns="180000" bIns="180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  <a:latin typeface="+mn-lt"/>
              </a:rPr>
              <a:t>Founded in </a:t>
            </a:r>
            <a:r>
              <a:rPr lang="en-US" sz="1600" b="1" dirty="0">
                <a:solidFill>
                  <a:srgbClr val="50A1EB"/>
                </a:solidFill>
                <a:latin typeface="+mn-lt"/>
              </a:rPr>
              <a:t>2019,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located </a:t>
            </a:r>
            <a:r>
              <a:rPr lang="en-US" sz="1600">
                <a:solidFill>
                  <a:srgbClr val="000000"/>
                </a:solidFill>
                <a:latin typeface="+mn-lt"/>
              </a:rPr>
              <a:t>in Ghent, </a:t>
            </a:r>
            <a:r>
              <a:rPr lang="en-US" sz="1600" b="1">
                <a:solidFill>
                  <a:srgbClr val="50A1EB"/>
                </a:solidFill>
                <a:latin typeface="+mn-lt"/>
              </a:rPr>
              <a:t>Belgium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 </a:t>
            </a:r>
          </a:p>
        </p:txBody>
      </p:sp>
      <p:pic>
        <p:nvPicPr>
          <p:cNvPr id="21" name="Picture 20" descr="A blue and pink syringe&#10;&#10;Description automatically generated">
            <a:extLst>
              <a:ext uri="{FF2B5EF4-FFF2-40B4-BE49-F238E27FC236}">
                <a16:creationId xmlns:a16="http://schemas.microsoft.com/office/drawing/2014/main" id="{CBCA1DAE-25E9-0596-B716-6E3C6131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77" y="3143574"/>
            <a:ext cx="1119081" cy="1119081"/>
          </a:xfrm>
          <a:prstGeom prst="rect">
            <a:avLst/>
          </a:prstGeom>
        </p:spPr>
      </p:pic>
      <p:pic>
        <p:nvPicPr>
          <p:cNvPr id="23" name="Picture 30" descr="A group of people with a tick&#10;&#10;Description automatically generated">
            <a:extLst>
              <a:ext uri="{FF2B5EF4-FFF2-40B4-BE49-F238E27FC236}">
                <a16:creationId xmlns:a16="http://schemas.microsoft.com/office/drawing/2014/main" id="{2AA9A77B-D76F-3ACB-42AA-E78304EC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253" y="3146316"/>
            <a:ext cx="1113599" cy="1113599"/>
          </a:xfrm>
          <a:prstGeom prst="rect">
            <a:avLst/>
          </a:prstGeom>
        </p:spPr>
      </p:pic>
      <p:pic>
        <p:nvPicPr>
          <p:cNvPr id="29" name="Picture 7" descr="A blue and pink circle with white lines&#10;&#10;Description automatically generated with medium confidence">
            <a:extLst>
              <a:ext uri="{FF2B5EF4-FFF2-40B4-BE49-F238E27FC236}">
                <a16:creationId xmlns:a16="http://schemas.microsoft.com/office/drawing/2014/main" id="{82DBEE6D-946F-CDF6-B5B0-64552EB32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002" y="3227408"/>
            <a:ext cx="957240" cy="957240"/>
          </a:xfrm>
          <a:prstGeom prst="rect">
            <a:avLst/>
          </a:prstGeom>
        </p:spPr>
      </p:pic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A0388E44-6BA4-36E1-F973-1860ABC766DC}"/>
              </a:ext>
            </a:extLst>
          </p:cNvPr>
          <p:cNvSpPr txBox="1">
            <a:spLocks/>
          </p:cNvSpPr>
          <p:nvPr/>
        </p:nvSpPr>
        <p:spPr>
          <a:xfrm>
            <a:off x="8262738" y="4273787"/>
            <a:ext cx="3460954" cy="1074080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4"/>
            </a:solidFill>
            <a:prstDash val="sysDot"/>
          </a:ln>
        </p:spPr>
        <p:txBody>
          <a:bodyPr vert="horz" lIns="180000" tIns="180000" rIns="180000" bIns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+mn-lt"/>
              </a:rPr>
              <a:t>Aiming to solve the shortcomings of conventional RNA by </a:t>
            </a:r>
            <a:r>
              <a:rPr lang="en-GB" sz="1600" b="1">
                <a:solidFill>
                  <a:srgbClr val="50A1EB"/>
                </a:solidFill>
                <a:latin typeface="+mn-lt"/>
              </a:rPr>
              <a:t>using our proprietary  self-amplifying   RNA platform</a:t>
            </a:r>
            <a:endParaRPr lang="en-BE" sz="1600" b="1">
              <a:solidFill>
                <a:srgbClr val="50A1EB"/>
              </a:solidFill>
              <a:latin typeface="+mn-lt"/>
            </a:endParaRPr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279B2BC9-3120-EF79-3C18-CB8D0A411DC9}"/>
              </a:ext>
            </a:extLst>
          </p:cNvPr>
          <p:cNvSpPr txBox="1">
            <a:spLocks/>
          </p:cNvSpPr>
          <p:nvPr/>
        </p:nvSpPr>
        <p:spPr>
          <a:xfrm>
            <a:off x="4570704" y="4273788"/>
            <a:ext cx="2828470" cy="1074079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4"/>
            </a:solidFill>
            <a:prstDash val="sysDot"/>
          </a:ln>
        </p:spPr>
        <p:txBody>
          <a:bodyPr vert="horz" lIns="180000" tIns="180000" rIns="180000" bIns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solidFill>
                  <a:srgbClr val="000000"/>
                </a:solidFill>
                <a:latin typeface="+mn-lt"/>
              </a:rPr>
              <a:t>Team of 40+ colleagues</a:t>
            </a:r>
            <a:endParaRPr lang="en-GB" sz="1600" b="1">
              <a:solidFill>
                <a:srgbClr val="50A1EB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0A95B9D-11C2-AC63-5F85-79D3AFC5677E}"/>
              </a:ext>
            </a:extLst>
          </p:cNvPr>
          <p:cNvSpPr txBox="1">
            <a:spLocks/>
          </p:cNvSpPr>
          <p:nvPr/>
        </p:nvSpPr>
        <p:spPr>
          <a:xfrm>
            <a:off x="6611052" y="5488400"/>
            <a:ext cx="3444021" cy="1192357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4"/>
            </a:solidFill>
            <a:prstDash val="sysDot"/>
          </a:ln>
        </p:spPr>
        <p:txBody>
          <a:bodyPr vert="horz" lIns="180000" tIns="180000" rIns="180000" bIns="180000" rtlCol="0" anchor="ctr">
            <a:noAutofit/>
          </a:bodyPr>
          <a:lstStyle>
            <a:defPPr>
              <a:defRPr lang="en-BE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50A1EB"/>
                </a:solidFill>
              </a:rPr>
              <a:t>Chlamydia trachomatis </a:t>
            </a:r>
            <a:r>
              <a:rPr lang="en-GB" sz="1600">
                <a:solidFill>
                  <a:srgbClr val="000000"/>
                </a:solidFill>
              </a:rPr>
              <a:t>selected as lead indication</a:t>
            </a:r>
            <a:endParaRPr lang="en-GB" sz="160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9" name="Groep 59">
            <a:extLst>
              <a:ext uri="{FF2B5EF4-FFF2-40B4-BE49-F238E27FC236}">
                <a16:creationId xmlns:a16="http://schemas.microsoft.com/office/drawing/2014/main" id="{2B9E45D1-4CCA-06E6-8D6B-872565B2D3EB}"/>
              </a:ext>
            </a:extLst>
          </p:cNvPr>
          <p:cNvGrpSpPr/>
          <p:nvPr/>
        </p:nvGrpSpPr>
        <p:grpSpPr>
          <a:xfrm>
            <a:off x="3236513" y="5581005"/>
            <a:ext cx="2268131" cy="521171"/>
            <a:chOff x="4912913" y="5657205"/>
            <a:chExt cx="2268131" cy="521171"/>
          </a:xfrm>
        </p:grpSpPr>
        <p:sp>
          <p:nvSpPr>
            <p:cNvPr id="11" name="Vrije vorm 60">
              <a:extLst>
                <a:ext uri="{FF2B5EF4-FFF2-40B4-BE49-F238E27FC236}">
                  <a16:creationId xmlns:a16="http://schemas.microsoft.com/office/drawing/2014/main" id="{5449846B-DAEA-F107-812F-D3DE1A4BE891}"/>
                </a:ext>
              </a:extLst>
            </p:cNvPr>
            <p:cNvSpPr/>
            <p:nvPr/>
          </p:nvSpPr>
          <p:spPr>
            <a:xfrm>
              <a:off x="6162930" y="5739228"/>
              <a:ext cx="125152" cy="71515"/>
            </a:xfrm>
            <a:custGeom>
              <a:avLst/>
              <a:gdLst>
                <a:gd name="csX0" fmla="*/ 8939 w 125152"/>
                <a:gd name="csY0" fmla="*/ 71516 h 71515"/>
                <a:gd name="csX1" fmla="*/ 0 w 125152"/>
                <a:gd name="csY1" fmla="*/ 62576 h 71515"/>
                <a:gd name="csX2" fmla="*/ 116213 w 125152"/>
                <a:gd name="csY2" fmla="*/ 0 h 71515"/>
                <a:gd name="csX3" fmla="*/ 125153 w 125152"/>
                <a:gd name="csY3" fmla="*/ 8939 h 71515"/>
                <a:gd name="csX4" fmla="*/ 116213 w 125152"/>
                <a:gd name="csY4" fmla="*/ 17879 h 71515"/>
                <a:gd name="csX5" fmla="*/ 17879 w 125152"/>
                <a:gd name="csY5" fmla="*/ 62576 h 71515"/>
                <a:gd name="csX6" fmla="*/ 8939 w 125152"/>
                <a:gd name="csY6" fmla="*/ 71516 h 7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5152" h="71515">
                  <a:moveTo>
                    <a:pt x="8939" y="71516"/>
                  </a:moveTo>
                  <a:cubicBezTo>
                    <a:pt x="3996" y="71516"/>
                    <a:pt x="0" y="67511"/>
                    <a:pt x="0" y="62576"/>
                  </a:cubicBezTo>
                  <a:cubicBezTo>
                    <a:pt x="0" y="27489"/>
                    <a:pt x="51044" y="0"/>
                    <a:pt x="116213" y="0"/>
                  </a:cubicBezTo>
                  <a:cubicBezTo>
                    <a:pt x="121157" y="0"/>
                    <a:pt x="125153" y="4005"/>
                    <a:pt x="125153" y="8939"/>
                  </a:cubicBezTo>
                  <a:cubicBezTo>
                    <a:pt x="125153" y="13874"/>
                    <a:pt x="121157" y="17879"/>
                    <a:pt x="116213" y="17879"/>
                  </a:cubicBezTo>
                  <a:cubicBezTo>
                    <a:pt x="58267" y="17879"/>
                    <a:pt x="17879" y="41434"/>
                    <a:pt x="17879" y="62576"/>
                  </a:cubicBezTo>
                  <a:cubicBezTo>
                    <a:pt x="17879" y="67511"/>
                    <a:pt x="13883" y="71516"/>
                    <a:pt x="8939" y="7151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2" name="Vrije vorm 61">
              <a:extLst>
                <a:ext uri="{FF2B5EF4-FFF2-40B4-BE49-F238E27FC236}">
                  <a16:creationId xmlns:a16="http://schemas.microsoft.com/office/drawing/2014/main" id="{D541CCE5-F34F-A631-0268-38618B5AA3A1}"/>
                </a:ext>
              </a:extLst>
            </p:cNvPr>
            <p:cNvSpPr/>
            <p:nvPr/>
          </p:nvSpPr>
          <p:spPr>
            <a:xfrm>
              <a:off x="6171870" y="5739228"/>
              <a:ext cx="116213" cy="125152"/>
            </a:xfrm>
            <a:custGeom>
              <a:avLst/>
              <a:gdLst>
                <a:gd name="csX0" fmla="*/ 8939 w 116213"/>
                <a:gd name="csY0" fmla="*/ 125153 h 125152"/>
                <a:gd name="csX1" fmla="*/ 0 w 116213"/>
                <a:gd name="csY1" fmla="*/ 116213 h 125152"/>
                <a:gd name="csX2" fmla="*/ 8939 w 116213"/>
                <a:gd name="csY2" fmla="*/ 107274 h 125152"/>
                <a:gd name="csX3" fmla="*/ 98334 w 116213"/>
                <a:gd name="csY3" fmla="*/ 8939 h 125152"/>
                <a:gd name="csX4" fmla="*/ 107274 w 116213"/>
                <a:gd name="csY4" fmla="*/ 0 h 125152"/>
                <a:gd name="csX5" fmla="*/ 116213 w 116213"/>
                <a:gd name="csY5" fmla="*/ 8939 h 125152"/>
                <a:gd name="csX6" fmla="*/ 8939 w 116213"/>
                <a:gd name="csY6" fmla="*/ 125153 h 125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16213" h="125152">
                  <a:moveTo>
                    <a:pt x="8939" y="125153"/>
                  </a:moveTo>
                  <a:cubicBezTo>
                    <a:pt x="3996" y="125153"/>
                    <a:pt x="0" y="121148"/>
                    <a:pt x="0" y="116213"/>
                  </a:cubicBezTo>
                  <a:cubicBezTo>
                    <a:pt x="0" y="111279"/>
                    <a:pt x="3996" y="107274"/>
                    <a:pt x="8939" y="107274"/>
                  </a:cubicBezTo>
                  <a:cubicBezTo>
                    <a:pt x="58232" y="107274"/>
                    <a:pt x="98334" y="63157"/>
                    <a:pt x="98334" y="8939"/>
                  </a:cubicBezTo>
                  <a:cubicBezTo>
                    <a:pt x="98334" y="4005"/>
                    <a:pt x="102330" y="0"/>
                    <a:pt x="107274" y="0"/>
                  </a:cubicBezTo>
                  <a:cubicBezTo>
                    <a:pt x="112217" y="0"/>
                    <a:pt x="116213" y="4005"/>
                    <a:pt x="116213" y="8939"/>
                  </a:cubicBezTo>
                  <a:cubicBezTo>
                    <a:pt x="116213" y="73018"/>
                    <a:pt x="68092" y="125153"/>
                    <a:pt x="8939" y="125153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3" name="Vrije vorm 62">
              <a:extLst>
                <a:ext uri="{FF2B5EF4-FFF2-40B4-BE49-F238E27FC236}">
                  <a16:creationId xmlns:a16="http://schemas.microsoft.com/office/drawing/2014/main" id="{FB8DD7A5-294C-0FDF-0060-CE78C224F18F}"/>
                </a:ext>
              </a:extLst>
            </p:cNvPr>
            <p:cNvSpPr/>
            <p:nvPr/>
          </p:nvSpPr>
          <p:spPr>
            <a:xfrm>
              <a:off x="6252325" y="5810743"/>
              <a:ext cx="62576" cy="62576"/>
            </a:xfrm>
            <a:custGeom>
              <a:avLst/>
              <a:gdLst>
                <a:gd name="csX0" fmla="*/ 53637 w 62576"/>
                <a:gd name="csY0" fmla="*/ 62576 h 62576"/>
                <a:gd name="csX1" fmla="*/ 44697 w 62576"/>
                <a:gd name="csY1" fmla="*/ 53637 h 62576"/>
                <a:gd name="csX2" fmla="*/ 8939 w 62576"/>
                <a:gd name="csY2" fmla="*/ 17879 h 62576"/>
                <a:gd name="csX3" fmla="*/ 0 w 62576"/>
                <a:gd name="csY3" fmla="*/ 8939 h 62576"/>
                <a:gd name="csX4" fmla="*/ 8939 w 62576"/>
                <a:gd name="csY4" fmla="*/ 0 h 62576"/>
                <a:gd name="csX5" fmla="*/ 62576 w 62576"/>
                <a:gd name="csY5" fmla="*/ 53637 h 62576"/>
                <a:gd name="csX6" fmla="*/ 53637 w 62576"/>
                <a:gd name="csY6" fmla="*/ 62576 h 62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2576" h="62576">
                  <a:moveTo>
                    <a:pt x="53637" y="62576"/>
                  </a:moveTo>
                  <a:cubicBezTo>
                    <a:pt x="48693" y="62576"/>
                    <a:pt x="44697" y="58571"/>
                    <a:pt x="44697" y="53637"/>
                  </a:cubicBezTo>
                  <a:cubicBezTo>
                    <a:pt x="44697" y="33916"/>
                    <a:pt x="28660" y="17879"/>
                    <a:pt x="8939" y="17879"/>
                  </a:cubicBezTo>
                  <a:cubicBezTo>
                    <a:pt x="3996" y="17879"/>
                    <a:pt x="0" y="13874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38520" y="0"/>
                    <a:pt x="62576" y="24056"/>
                    <a:pt x="62576" y="53637"/>
                  </a:cubicBezTo>
                  <a:cubicBezTo>
                    <a:pt x="62576" y="58571"/>
                    <a:pt x="58580" y="62576"/>
                    <a:pt x="53637" y="6257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4" name="Vrije vorm 63">
              <a:extLst>
                <a:ext uri="{FF2B5EF4-FFF2-40B4-BE49-F238E27FC236}">
                  <a16:creationId xmlns:a16="http://schemas.microsoft.com/office/drawing/2014/main" id="{6D6229B7-ED10-4AE9-3F42-77EDBEEFAFA0}"/>
                </a:ext>
              </a:extLst>
            </p:cNvPr>
            <p:cNvSpPr/>
            <p:nvPr/>
          </p:nvSpPr>
          <p:spPr>
            <a:xfrm>
              <a:off x="6297022" y="5855441"/>
              <a:ext cx="80455" cy="62576"/>
            </a:xfrm>
            <a:custGeom>
              <a:avLst/>
              <a:gdLst>
                <a:gd name="csX0" fmla="*/ 71516 w 80455"/>
                <a:gd name="csY0" fmla="*/ 62576 h 62576"/>
                <a:gd name="csX1" fmla="*/ 0 w 80455"/>
                <a:gd name="csY1" fmla="*/ 8939 h 62576"/>
                <a:gd name="csX2" fmla="*/ 8939 w 80455"/>
                <a:gd name="csY2" fmla="*/ 0 h 62576"/>
                <a:gd name="csX3" fmla="*/ 17879 w 80455"/>
                <a:gd name="csY3" fmla="*/ 8939 h 62576"/>
                <a:gd name="csX4" fmla="*/ 71516 w 80455"/>
                <a:gd name="csY4" fmla="*/ 44697 h 62576"/>
                <a:gd name="csX5" fmla="*/ 80455 w 80455"/>
                <a:gd name="csY5" fmla="*/ 53637 h 62576"/>
                <a:gd name="csX6" fmla="*/ 71516 w 80455"/>
                <a:gd name="csY6" fmla="*/ 62576 h 62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80455" h="62576">
                  <a:moveTo>
                    <a:pt x="71516" y="62576"/>
                  </a:moveTo>
                  <a:cubicBezTo>
                    <a:pt x="32084" y="62576"/>
                    <a:pt x="0" y="38520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cubicBezTo>
                    <a:pt x="17879" y="28320"/>
                    <a:pt x="42445" y="44697"/>
                    <a:pt x="71516" y="44697"/>
                  </a:cubicBezTo>
                  <a:cubicBezTo>
                    <a:pt x="76459" y="44697"/>
                    <a:pt x="80455" y="48702"/>
                    <a:pt x="80455" y="53637"/>
                  </a:cubicBezTo>
                  <a:cubicBezTo>
                    <a:pt x="80455" y="58571"/>
                    <a:pt x="76459" y="62576"/>
                    <a:pt x="71516" y="6257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5" name="Vrije vorm 64">
              <a:extLst>
                <a:ext uri="{FF2B5EF4-FFF2-40B4-BE49-F238E27FC236}">
                  <a16:creationId xmlns:a16="http://schemas.microsoft.com/office/drawing/2014/main" id="{77D9A348-804E-5DFD-0173-E479C026B5B9}"/>
                </a:ext>
              </a:extLst>
            </p:cNvPr>
            <p:cNvSpPr/>
            <p:nvPr/>
          </p:nvSpPr>
          <p:spPr>
            <a:xfrm>
              <a:off x="6198688" y="5935896"/>
              <a:ext cx="178789" cy="71515"/>
            </a:xfrm>
            <a:custGeom>
              <a:avLst/>
              <a:gdLst>
                <a:gd name="csX0" fmla="*/ 8939 w 178789"/>
                <a:gd name="csY0" fmla="*/ 71516 h 71515"/>
                <a:gd name="csX1" fmla="*/ 0 w 178789"/>
                <a:gd name="csY1" fmla="*/ 62576 h 71515"/>
                <a:gd name="csX2" fmla="*/ 8939 w 178789"/>
                <a:gd name="csY2" fmla="*/ 53637 h 71515"/>
                <a:gd name="csX3" fmla="*/ 160910 w 178789"/>
                <a:gd name="csY3" fmla="*/ 8939 h 71515"/>
                <a:gd name="csX4" fmla="*/ 169850 w 178789"/>
                <a:gd name="csY4" fmla="*/ 0 h 71515"/>
                <a:gd name="csX5" fmla="*/ 178789 w 178789"/>
                <a:gd name="csY5" fmla="*/ 8939 h 71515"/>
                <a:gd name="csX6" fmla="*/ 8939 w 178789"/>
                <a:gd name="csY6" fmla="*/ 71516 h 715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8789" h="71515">
                  <a:moveTo>
                    <a:pt x="8939" y="71516"/>
                  </a:moveTo>
                  <a:cubicBezTo>
                    <a:pt x="3996" y="71516"/>
                    <a:pt x="0" y="67511"/>
                    <a:pt x="0" y="62576"/>
                  </a:cubicBezTo>
                  <a:cubicBezTo>
                    <a:pt x="0" y="57642"/>
                    <a:pt x="3996" y="53637"/>
                    <a:pt x="8939" y="53637"/>
                  </a:cubicBezTo>
                  <a:cubicBezTo>
                    <a:pt x="80857" y="53637"/>
                    <a:pt x="160910" y="26997"/>
                    <a:pt x="160910" y="8939"/>
                  </a:cubicBezTo>
                  <a:cubicBezTo>
                    <a:pt x="160910" y="4005"/>
                    <a:pt x="164906" y="0"/>
                    <a:pt x="169850" y="0"/>
                  </a:cubicBezTo>
                  <a:cubicBezTo>
                    <a:pt x="174793" y="0"/>
                    <a:pt x="178789" y="4005"/>
                    <a:pt x="178789" y="8939"/>
                  </a:cubicBezTo>
                  <a:cubicBezTo>
                    <a:pt x="178789" y="50025"/>
                    <a:pt x="68217" y="71516"/>
                    <a:pt x="8939" y="7151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6" name="Vrije vorm 65">
              <a:extLst>
                <a:ext uri="{FF2B5EF4-FFF2-40B4-BE49-F238E27FC236}">
                  <a16:creationId xmlns:a16="http://schemas.microsoft.com/office/drawing/2014/main" id="{A89DB732-7044-FA48-7099-312C0DD524F0}"/>
                </a:ext>
              </a:extLst>
            </p:cNvPr>
            <p:cNvSpPr/>
            <p:nvPr/>
          </p:nvSpPr>
          <p:spPr>
            <a:xfrm>
              <a:off x="6127172" y="5989533"/>
              <a:ext cx="35762" cy="48809"/>
            </a:xfrm>
            <a:custGeom>
              <a:avLst/>
              <a:gdLst>
                <a:gd name="csX0" fmla="*/ 26809 w 35762"/>
                <a:gd name="csY0" fmla="*/ 48809 h 48809"/>
                <a:gd name="csX1" fmla="*/ 22367 w 35762"/>
                <a:gd name="csY1" fmla="*/ 47621 h 48809"/>
                <a:gd name="csX2" fmla="*/ 0 w 35762"/>
                <a:gd name="csY2" fmla="*/ 8939 h 48809"/>
                <a:gd name="csX3" fmla="*/ 8939 w 35762"/>
                <a:gd name="csY3" fmla="*/ 0 h 48809"/>
                <a:gd name="csX4" fmla="*/ 17879 w 35762"/>
                <a:gd name="csY4" fmla="*/ 8939 h 48809"/>
                <a:gd name="csX5" fmla="*/ 31270 w 35762"/>
                <a:gd name="csY5" fmla="*/ 32119 h 48809"/>
                <a:gd name="csX6" fmla="*/ 34569 w 35762"/>
                <a:gd name="csY6" fmla="*/ 44331 h 48809"/>
                <a:gd name="csX7" fmla="*/ 26809 w 35762"/>
                <a:gd name="csY7" fmla="*/ 48809 h 488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5762" h="48809">
                  <a:moveTo>
                    <a:pt x="26809" y="48809"/>
                  </a:moveTo>
                  <a:cubicBezTo>
                    <a:pt x="25299" y="48809"/>
                    <a:pt x="23770" y="48425"/>
                    <a:pt x="22367" y="47621"/>
                  </a:cubicBezTo>
                  <a:cubicBezTo>
                    <a:pt x="8573" y="39691"/>
                    <a:pt x="0" y="24870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cubicBezTo>
                    <a:pt x="17879" y="18487"/>
                    <a:pt x="23010" y="27373"/>
                    <a:pt x="31270" y="32119"/>
                  </a:cubicBezTo>
                  <a:cubicBezTo>
                    <a:pt x="35552" y="34578"/>
                    <a:pt x="37036" y="40049"/>
                    <a:pt x="34569" y="44331"/>
                  </a:cubicBezTo>
                  <a:cubicBezTo>
                    <a:pt x="32906" y="47209"/>
                    <a:pt x="29911" y="48809"/>
                    <a:pt x="26809" y="48809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8" name="Vrije vorm 66">
              <a:extLst>
                <a:ext uri="{FF2B5EF4-FFF2-40B4-BE49-F238E27FC236}">
                  <a16:creationId xmlns:a16="http://schemas.microsoft.com/office/drawing/2014/main" id="{CC183F0E-DC1D-0B79-5744-C1ADD271610D}"/>
                </a:ext>
              </a:extLst>
            </p:cNvPr>
            <p:cNvSpPr/>
            <p:nvPr/>
          </p:nvSpPr>
          <p:spPr>
            <a:xfrm>
              <a:off x="6037778" y="5989533"/>
              <a:ext cx="107273" cy="62576"/>
            </a:xfrm>
            <a:custGeom>
              <a:avLst/>
              <a:gdLst>
                <a:gd name="csX0" fmla="*/ 8939 w 107273"/>
                <a:gd name="csY0" fmla="*/ 62576 h 62576"/>
                <a:gd name="csX1" fmla="*/ 0 w 107273"/>
                <a:gd name="csY1" fmla="*/ 53637 h 62576"/>
                <a:gd name="csX2" fmla="*/ 8939 w 107273"/>
                <a:gd name="csY2" fmla="*/ 44697 h 62576"/>
                <a:gd name="csX3" fmla="*/ 89395 w 107273"/>
                <a:gd name="csY3" fmla="*/ 8939 h 62576"/>
                <a:gd name="csX4" fmla="*/ 98334 w 107273"/>
                <a:gd name="csY4" fmla="*/ 0 h 62576"/>
                <a:gd name="csX5" fmla="*/ 107274 w 107273"/>
                <a:gd name="csY5" fmla="*/ 8939 h 62576"/>
                <a:gd name="csX6" fmla="*/ 8939 w 107273"/>
                <a:gd name="csY6" fmla="*/ 62576 h 62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7273" h="62576">
                  <a:moveTo>
                    <a:pt x="8939" y="62576"/>
                  </a:moveTo>
                  <a:cubicBezTo>
                    <a:pt x="3996" y="62576"/>
                    <a:pt x="0" y="58571"/>
                    <a:pt x="0" y="53637"/>
                  </a:cubicBezTo>
                  <a:cubicBezTo>
                    <a:pt x="0" y="48702"/>
                    <a:pt x="3996" y="44697"/>
                    <a:pt x="8939" y="44697"/>
                  </a:cubicBezTo>
                  <a:cubicBezTo>
                    <a:pt x="56354" y="44697"/>
                    <a:pt x="89395" y="25853"/>
                    <a:pt x="89395" y="8939"/>
                  </a:cubicBezTo>
                  <a:cubicBezTo>
                    <a:pt x="89395" y="4005"/>
                    <a:pt x="93391" y="0"/>
                    <a:pt x="98334" y="0"/>
                  </a:cubicBezTo>
                  <a:cubicBezTo>
                    <a:pt x="103278" y="0"/>
                    <a:pt x="107274" y="4005"/>
                    <a:pt x="107274" y="8939"/>
                  </a:cubicBezTo>
                  <a:cubicBezTo>
                    <a:pt x="107274" y="39012"/>
                    <a:pt x="64078" y="62576"/>
                    <a:pt x="8939" y="6257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0" name="Vrije vorm 67">
              <a:extLst>
                <a:ext uri="{FF2B5EF4-FFF2-40B4-BE49-F238E27FC236}">
                  <a16:creationId xmlns:a16="http://schemas.microsoft.com/office/drawing/2014/main" id="{1745E6E6-667A-B610-3DCA-EC416B42B3CC}"/>
                </a:ext>
              </a:extLst>
            </p:cNvPr>
            <p:cNvSpPr/>
            <p:nvPr/>
          </p:nvSpPr>
          <p:spPr>
            <a:xfrm>
              <a:off x="5823230" y="5979147"/>
              <a:ext cx="64884" cy="144477"/>
            </a:xfrm>
            <a:custGeom>
              <a:avLst/>
              <a:gdLst>
                <a:gd name="csX0" fmla="*/ 53637 w 64884"/>
                <a:gd name="csY0" fmla="*/ 144478 h 144477"/>
                <a:gd name="csX1" fmla="*/ 8939 w 64884"/>
                <a:gd name="csY1" fmla="*/ 144478 h 144477"/>
                <a:gd name="csX2" fmla="*/ 0 w 64884"/>
                <a:gd name="csY2" fmla="*/ 135538 h 144477"/>
                <a:gd name="csX3" fmla="*/ 0 w 64884"/>
                <a:gd name="csY3" fmla="*/ 46143 h 144477"/>
                <a:gd name="csX4" fmla="*/ 125 w 64884"/>
                <a:gd name="csY4" fmla="*/ 44677 h 144477"/>
                <a:gd name="csX5" fmla="*/ 6293 w 64884"/>
                <a:gd name="csY5" fmla="*/ 7489 h 144477"/>
                <a:gd name="csX6" fmla="*/ 16574 w 64884"/>
                <a:gd name="csY6" fmla="*/ 132 h 144477"/>
                <a:gd name="csX7" fmla="*/ 23922 w 64884"/>
                <a:gd name="csY7" fmla="*/ 10412 h 144477"/>
                <a:gd name="csX8" fmla="*/ 17870 w 64884"/>
                <a:gd name="csY8" fmla="*/ 46876 h 144477"/>
                <a:gd name="csX9" fmla="*/ 17870 w 64884"/>
                <a:gd name="csY9" fmla="*/ 126590 h 144477"/>
                <a:gd name="csX10" fmla="*/ 41220 w 64884"/>
                <a:gd name="csY10" fmla="*/ 126590 h 144477"/>
                <a:gd name="csX11" fmla="*/ 36205 w 64884"/>
                <a:gd name="csY11" fmla="*/ 111536 h 144477"/>
                <a:gd name="csX12" fmla="*/ 36044 w 64884"/>
                <a:gd name="csY12" fmla="*/ 106404 h 144477"/>
                <a:gd name="csX13" fmla="*/ 47308 w 64884"/>
                <a:gd name="csY13" fmla="*/ 64210 h 144477"/>
                <a:gd name="csX14" fmla="*/ 58250 w 64884"/>
                <a:gd name="csY14" fmla="*/ 57881 h 144477"/>
                <a:gd name="csX15" fmla="*/ 64579 w 64884"/>
                <a:gd name="csY15" fmla="*/ 68823 h 144477"/>
                <a:gd name="csX16" fmla="*/ 54012 w 64884"/>
                <a:gd name="csY16" fmla="*/ 108434 h 144477"/>
                <a:gd name="csX17" fmla="*/ 62094 w 64884"/>
                <a:gd name="csY17" fmla="*/ 132704 h 144477"/>
                <a:gd name="csX18" fmla="*/ 60869 w 64884"/>
                <a:gd name="csY18" fmla="*/ 140759 h 144477"/>
                <a:gd name="csX19" fmla="*/ 53610 w 64884"/>
                <a:gd name="csY19" fmla="*/ 144478 h 144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64884" h="144477">
                  <a:moveTo>
                    <a:pt x="53637" y="144478"/>
                  </a:moveTo>
                  <a:lnTo>
                    <a:pt x="8939" y="144478"/>
                  </a:lnTo>
                  <a:cubicBezTo>
                    <a:pt x="3996" y="144478"/>
                    <a:pt x="0" y="140473"/>
                    <a:pt x="0" y="135538"/>
                  </a:cubicBezTo>
                  <a:lnTo>
                    <a:pt x="0" y="46143"/>
                  </a:lnTo>
                  <a:cubicBezTo>
                    <a:pt x="0" y="45652"/>
                    <a:pt x="45" y="45169"/>
                    <a:pt x="125" y="44677"/>
                  </a:cubicBezTo>
                  <a:lnTo>
                    <a:pt x="6293" y="7489"/>
                  </a:lnTo>
                  <a:cubicBezTo>
                    <a:pt x="7098" y="2626"/>
                    <a:pt x="11639" y="-717"/>
                    <a:pt x="16574" y="132"/>
                  </a:cubicBezTo>
                  <a:cubicBezTo>
                    <a:pt x="21446" y="936"/>
                    <a:pt x="24736" y="5540"/>
                    <a:pt x="23922" y="10412"/>
                  </a:cubicBezTo>
                  <a:lnTo>
                    <a:pt x="17870" y="46876"/>
                  </a:lnTo>
                  <a:lnTo>
                    <a:pt x="17870" y="126590"/>
                  </a:lnTo>
                  <a:lnTo>
                    <a:pt x="41220" y="126590"/>
                  </a:lnTo>
                  <a:lnTo>
                    <a:pt x="36205" y="111536"/>
                  </a:lnTo>
                  <a:cubicBezTo>
                    <a:pt x="35651" y="109873"/>
                    <a:pt x="35597" y="108094"/>
                    <a:pt x="36044" y="106404"/>
                  </a:cubicBezTo>
                  <a:lnTo>
                    <a:pt x="47308" y="64210"/>
                  </a:lnTo>
                  <a:cubicBezTo>
                    <a:pt x="48586" y="59436"/>
                    <a:pt x="53538" y="56629"/>
                    <a:pt x="58250" y="57881"/>
                  </a:cubicBezTo>
                  <a:cubicBezTo>
                    <a:pt x="63014" y="59159"/>
                    <a:pt x="65857" y="64049"/>
                    <a:pt x="64579" y="68823"/>
                  </a:cubicBezTo>
                  <a:lnTo>
                    <a:pt x="54012" y="108434"/>
                  </a:lnTo>
                  <a:lnTo>
                    <a:pt x="62094" y="132704"/>
                  </a:lnTo>
                  <a:cubicBezTo>
                    <a:pt x="63014" y="135431"/>
                    <a:pt x="62549" y="138426"/>
                    <a:pt x="60869" y="140759"/>
                  </a:cubicBezTo>
                  <a:cubicBezTo>
                    <a:pt x="59188" y="143092"/>
                    <a:pt x="56489" y="144478"/>
                    <a:pt x="53610" y="144478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2" name="Vrije vorm 68">
              <a:extLst>
                <a:ext uri="{FF2B5EF4-FFF2-40B4-BE49-F238E27FC236}">
                  <a16:creationId xmlns:a16="http://schemas.microsoft.com/office/drawing/2014/main" id="{CE8AB261-238B-2FAF-8824-EE7AE253065D}"/>
                </a:ext>
              </a:extLst>
            </p:cNvPr>
            <p:cNvSpPr/>
            <p:nvPr/>
          </p:nvSpPr>
          <p:spPr>
            <a:xfrm>
              <a:off x="6145051" y="5989533"/>
              <a:ext cx="98341" cy="134092"/>
            </a:xfrm>
            <a:custGeom>
              <a:avLst/>
              <a:gdLst>
                <a:gd name="csX0" fmla="*/ 89395 w 98341"/>
                <a:gd name="csY0" fmla="*/ 134092 h 134092"/>
                <a:gd name="csX1" fmla="*/ 35759 w 98341"/>
                <a:gd name="csY1" fmla="*/ 134092 h 134092"/>
                <a:gd name="csX2" fmla="*/ 27230 w 98341"/>
                <a:gd name="csY2" fmla="*/ 127834 h 134092"/>
                <a:gd name="csX3" fmla="*/ 412 w 98341"/>
                <a:gd name="csY3" fmla="*/ 42552 h 134092"/>
                <a:gd name="csX4" fmla="*/ 6258 w 98341"/>
                <a:gd name="csY4" fmla="*/ 31342 h 134092"/>
                <a:gd name="csX5" fmla="*/ 17468 w 98341"/>
                <a:gd name="csY5" fmla="*/ 37188 h 134092"/>
                <a:gd name="csX6" fmla="*/ 42311 w 98341"/>
                <a:gd name="csY6" fmla="*/ 116213 h 134092"/>
                <a:gd name="csX7" fmla="*/ 74922 w 98341"/>
                <a:gd name="csY7" fmla="*/ 116213 h 134092"/>
                <a:gd name="csX8" fmla="*/ 63516 w 98341"/>
                <a:gd name="csY8" fmla="*/ 93391 h 134092"/>
                <a:gd name="csX9" fmla="*/ 62577 w 98341"/>
                <a:gd name="csY9" fmla="*/ 89395 h 134092"/>
                <a:gd name="csX10" fmla="*/ 62577 w 98341"/>
                <a:gd name="csY10" fmla="*/ 8939 h 134092"/>
                <a:gd name="csX11" fmla="*/ 71516 w 98341"/>
                <a:gd name="csY11" fmla="*/ 0 h 134092"/>
                <a:gd name="csX12" fmla="*/ 80456 w 98341"/>
                <a:gd name="csY12" fmla="*/ 8939 h 134092"/>
                <a:gd name="csX13" fmla="*/ 80456 w 98341"/>
                <a:gd name="csY13" fmla="*/ 87285 h 134092"/>
                <a:gd name="csX14" fmla="*/ 97396 w 98341"/>
                <a:gd name="csY14" fmla="*/ 121157 h 134092"/>
                <a:gd name="csX15" fmla="*/ 97003 w 98341"/>
                <a:gd name="csY15" fmla="*/ 129855 h 134092"/>
                <a:gd name="csX16" fmla="*/ 89395 w 98341"/>
                <a:gd name="csY16" fmla="*/ 134092 h 134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98341" h="134092">
                  <a:moveTo>
                    <a:pt x="89395" y="134092"/>
                  </a:moveTo>
                  <a:lnTo>
                    <a:pt x="35759" y="134092"/>
                  </a:lnTo>
                  <a:cubicBezTo>
                    <a:pt x="31852" y="134092"/>
                    <a:pt x="28401" y="131562"/>
                    <a:pt x="27230" y="127834"/>
                  </a:cubicBezTo>
                  <a:lnTo>
                    <a:pt x="412" y="42552"/>
                  </a:lnTo>
                  <a:cubicBezTo>
                    <a:pt x="-1063" y="37841"/>
                    <a:pt x="1547" y="32826"/>
                    <a:pt x="6258" y="31342"/>
                  </a:cubicBezTo>
                  <a:cubicBezTo>
                    <a:pt x="10987" y="29840"/>
                    <a:pt x="15984" y="32486"/>
                    <a:pt x="17468" y="37188"/>
                  </a:cubicBezTo>
                  <a:lnTo>
                    <a:pt x="42311" y="116213"/>
                  </a:lnTo>
                  <a:lnTo>
                    <a:pt x="74922" y="116213"/>
                  </a:lnTo>
                  <a:lnTo>
                    <a:pt x="63516" y="93391"/>
                  </a:lnTo>
                  <a:cubicBezTo>
                    <a:pt x="62899" y="92148"/>
                    <a:pt x="62577" y="90780"/>
                    <a:pt x="62577" y="89395"/>
                  </a:cubicBezTo>
                  <a:lnTo>
                    <a:pt x="62577" y="8939"/>
                  </a:lnTo>
                  <a:cubicBezTo>
                    <a:pt x="62577" y="4005"/>
                    <a:pt x="66573" y="0"/>
                    <a:pt x="71516" y="0"/>
                  </a:cubicBezTo>
                  <a:cubicBezTo>
                    <a:pt x="76460" y="0"/>
                    <a:pt x="80456" y="4005"/>
                    <a:pt x="80456" y="8939"/>
                  </a:cubicBezTo>
                  <a:lnTo>
                    <a:pt x="80456" y="87285"/>
                  </a:lnTo>
                  <a:lnTo>
                    <a:pt x="97396" y="121157"/>
                  </a:lnTo>
                  <a:cubicBezTo>
                    <a:pt x="98782" y="123928"/>
                    <a:pt x="98639" y="127218"/>
                    <a:pt x="97003" y="129855"/>
                  </a:cubicBezTo>
                  <a:cubicBezTo>
                    <a:pt x="95367" y="132483"/>
                    <a:pt x="92497" y="134092"/>
                    <a:pt x="89395" y="134092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4" name="Vrije vorm 69">
              <a:extLst>
                <a:ext uri="{FF2B5EF4-FFF2-40B4-BE49-F238E27FC236}">
                  <a16:creationId xmlns:a16="http://schemas.microsoft.com/office/drawing/2014/main" id="{C1BAC762-55E6-164A-5F26-4B7474DED3DF}"/>
                </a:ext>
              </a:extLst>
            </p:cNvPr>
            <p:cNvSpPr/>
            <p:nvPr/>
          </p:nvSpPr>
          <p:spPr>
            <a:xfrm>
              <a:off x="5805352" y="5774986"/>
              <a:ext cx="196668" cy="125152"/>
            </a:xfrm>
            <a:custGeom>
              <a:avLst/>
              <a:gdLst>
                <a:gd name="csX0" fmla="*/ 8939 w 196668"/>
                <a:gd name="csY0" fmla="*/ 125153 h 125152"/>
                <a:gd name="csX1" fmla="*/ 0 w 196668"/>
                <a:gd name="csY1" fmla="*/ 116213 h 125152"/>
                <a:gd name="csX2" fmla="*/ 187729 w 196668"/>
                <a:gd name="csY2" fmla="*/ 0 h 125152"/>
                <a:gd name="csX3" fmla="*/ 196668 w 196668"/>
                <a:gd name="csY3" fmla="*/ 8939 h 125152"/>
                <a:gd name="csX4" fmla="*/ 187729 w 196668"/>
                <a:gd name="csY4" fmla="*/ 17879 h 125152"/>
                <a:gd name="csX5" fmla="*/ 17879 w 196668"/>
                <a:gd name="csY5" fmla="*/ 116213 h 125152"/>
                <a:gd name="csX6" fmla="*/ 8939 w 196668"/>
                <a:gd name="csY6" fmla="*/ 125153 h 12515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6668" h="125152">
                  <a:moveTo>
                    <a:pt x="8939" y="125153"/>
                  </a:moveTo>
                  <a:cubicBezTo>
                    <a:pt x="3996" y="125153"/>
                    <a:pt x="0" y="121148"/>
                    <a:pt x="0" y="116213"/>
                  </a:cubicBezTo>
                  <a:cubicBezTo>
                    <a:pt x="0" y="51044"/>
                    <a:pt x="82467" y="0"/>
                    <a:pt x="187729" y="0"/>
                  </a:cubicBezTo>
                  <a:cubicBezTo>
                    <a:pt x="192672" y="0"/>
                    <a:pt x="196668" y="4005"/>
                    <a:pt x="196668" y="8939"/>
                  </a:cubicBezTo>
                  <a:cubicBezTo>
                    <a:pt x="196668" y="13874"/>
                    <a:pt x="192672" y="17879"/>
                    <a:pt x="187729" y="17879"/>
                  </a:cubicBezTo>
                  <a:cubicBezTo>
                    <a:pt x="94070" y="17879"/>
                    <a:pt x="17879" y="61995"/>
                    <a:pt x="17879" y="116213"/>
                  </a:cubicBezTo>
                  <a:cubicBezTo>
                    <a:pt x="17879" y="121148"/>
                    <a:pt x="13883" y="125153"/>
                    <a:pt x="8939" y="125153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Vrije vorm 70">
              <a:extLst>
                <a:ext uri="{FF2B5EF4-FFF2-40B4-BE49-F238E27FC236}">
                  <a16:creationId xmlns:a16="http://schemas.microsoft.com/office/drawing/2014/main" id="{CB38E4C9-5A8D-2140-B167-572F45AFC52D}"/>
                </a:ext>
              </a:extLst>
            </p:cNvPr>
            <p:cNvSpPr/>
            <p:nvPr/>
          </p:nvSpPr>
          <p:spPr>
            <a:xfrm>
              <a:off x="5984141" y="5774986"/>
              <a:ext cx="196668" cy="35757"/>
            </a:xfrm>
            <a:custGeom>
              <a:avLst/>
              <a:gdLst>
                <a:gd name="csX0" fmla="*/ 187729 w 196668"/>
                <a:gd name="csY0" fmla="*/ 35758 h 35757"/>
                <a:gd name="csX1" fmla="*/ 179835 w 196668"/>
                <a:gd name="csY1" fmla="*/ 31029 h 35757"/>
                <a:gd name="csX2" fmla="*/ 8939 w 196668"/>
                <a:gd name="csY2" fmla="*/ 17879 h 35757"/>
                <a:gd name="csX3" fmla="*/ 0 w 196668"/>
                <a:gd name="csY3" fmla="*/ 8939 h 35757"/>
                <a:gd name="csX4" fmla="*/ 8939 w 196668"/>
                <a:gd name="csY4" fmla="*/ 0 h 35757"/>
                <a:gd name="csX5" fmla="*/ 136282 w 196668"/>
                <a:gd name="csY5" fmla="*/ 5274 h 35757"/>
                <a:gd name="csX6" fmla="*/ 196668 w 196668"/>
                <a:gd name="csY6" fmla="*/ 26818 h 35757"/>
                <a:gd name="csX7" fmla="*/ 187729 w 196668"/>
                <a:gd name="csY7" fmla="*/ 35758 h 357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196668" h="35757">
                  <a:moveTo>
                    <a:pt x="187729" y="35758"/>
                  </a:moveTo>
                  <a:cubicBezTo>
                    <a:pt x="184314" y="35758"/>
                    <a:pt x="181346" y="33845"/>
                    <a:pt x="179835" y="31029"/>
                  </a:cubicBezTo>
                  <a:cubicBezTo>
                    <a:pt x="168536" y="25334"/>
                    <a:pt x="105280" y="17879"/>
                    <a:pt x="8939" y="17879"/>
                  </a:cubicBezTo>
                  <a:cubicBezTo>
                    <a:pt x="3996" y="17879"/>
                    <a:pt x="0" y="13874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57025" y="0"/>
                    <a:pt x="102250" y="1868"/>
                    <a:pt x="136282" y="5274"/>
                  </a:cubicBezTo>
                  <a:cubicBezTo>
                    <a:pt x="187327" y="10379"/>
                    <a:pt x="196668" y="16538"/>
                    <a:pt x="196668" y="26818"/>
                  </a:cubicBezTo>
                  <a:cubicBezTo>
                    <a:pt x="196668" y="31753"/>
                    <a:pt x="192672" y="35758"/>
                    <a:pt x="187729" y="35758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6" name="Vrije vorm 71">
              <a:extLst>
                <a:ext uri="{FF2B5EF4-FFF2-40B4-BE49-F238E27FC236}">
                  <a16:creationId xmlns:a16="http://schemas.microsoft.com/office/drawing/2014/main" id="{0434A76B-71E9-6DC4-6352-DB608617A2F1}"/>
                </a:ext>
              </a:extLst>
            </p:cNvPr>
            <p:cNvSpPr/>
            <p:nvPr/>
          </p:nvSpPr>
          <p:spPr>
            <a:xfrm>
              <a:off x="5805352" y="5882259"/>
              <a:ext cx="160908" cy="241365"/>
            </a:xfrm>
            <a:custGeom>
              <a:avLst/>
              <a:gdLst>
                <a:gd name="csX0" fmla="*/ 151971 w 160908"/>
                <a:gd name="csY0" fmla="*/ 241366 h 241365"/>
                <a:gd name="csX1" fmla="*/ 107274 w 160908"/>
                <a:gd name="csY1" fmla="*/ 241366 h 241365"/>
                <a:gd name="csX2" fmla="*/ 99058 w 160908"/>
                <a:gd name="csY2" fmla="*/ 235948 h 241365"/>
                <a:gd name="csX3" fmla="*/ 73009 w 160908"/>
                <a:gd name="csY3" fmla="*/ 175160 h 241365"/>
                <a:gd name="csX4" fmla="*/ 0 w 160908"/>
                <a:gd name="csY4" fmla="*/ 8939 h 241365"/>
                <a:gd name="csX5" fmla="*/ 8939 w 160908"/>
                <a:gd name="csY5" fmla="*/ 0 h 241365"/>
                <a:gd name="csX6" fmla="*/ 17879 w 160908"/>
                <a:gd name="csY6" fmla="*/ 8939 h 241365"/>
                <a:gd name="csX7" fmla="*/ 86346 w 160908"/>
                <a:gd name="csY7" fmla="*/ 163127 h 241365"/>
                <a:gd name="csX8" fmla="*/ 88671 w 160908"/>
                <a:gd name="csY8" fmla="*/ 166328 h 241365"/>
                <a:gd name="csX9" fmla="*/ 113165 w 160908"/>
                <a:gd name="csY9" fmla="*/ 223487 h 241365"/>
                <a:gd name="csX10" fmla="*/ 137507 w 160908"/>
                <a:gd name="csY10" fmla="*/ 223487 h 241365"/>
                <a:gd name="csX11" fmla="*/ 126100 w 160908"/>
                <a:gd name="csY11" fmla="*/ 200664 h 241365"/>
                <a:gd name="csX12" fmla="*/ 125215 w 160908"/>
                <a:gd name="csY12" fmla="*/ 197732 h 241365"/>
                <a:gd name="csX13" fmla="*/ 116276 w 160908"/>
                <a:gd name="csY13" fmla="*/ 123132 h 241365"/>
                <a:gd name="csX14" fmla="*/ 124089 w 160908"/>
                <a:gd name="csY14" fmla="*/ 113192 h 241365"/>
                <a:gd name="csX15" fmla="*/ 134029 w 160908"/>
                <a:gd name="csY15" fmla="*/ 121005 h 241365"/>
                <a:gd name="csX16" fmla="*/ 142781 w 160908"/>
                <a:gd name="csY16" fmla="*/ 194067 h 241365"/>
                <a:gd name="csX17" fmla="*/ 159963 w 160908"/>
                <a:gd name="csY17" fmla="*/ 228430 h 241365"/>
                <a:gd name="csX18" fmla="*/ 159570 w 160908"/>
                <a:gd name="csY18" fmla="*/ 237128 h 241365"/>
                <a:gd name="csX19" fmla="*/ 151962 w 160908"/>
                <a:gd name="csY19" fmla="*/ 241366 h 2413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160908" h="241365">
                  <a:moveTo>
                    <a:pt x="151971" y="241366"/>
                  </a:moveTo>
                  <a:lnTo>
                    <a:pt x="107274" y="241366"/>
                  </a:lnTo>
                  <a:cubicBezTo>
                    <a:pt x="103698" y="241366"/>
                    <a:pt x="100462" y="239238"/>
                    <a:pt x="99058" y="235948"/>
                  </a:cubicBezTo>
                  <a:lnTo>
                    <a:pt x="73009" y="175160"/>
                  </a:lnTo>
                  <a:cubicBezTo>
                    <a:pt x="61995" y="164933"/>
                    <a:pt x="0" y="103179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cubicBezTo>
                    <a:pt x="17879" y="101847"/>
                    <a:pt x="85667" y="162528"/>
                    <a:pt x="86346" y="163127"/>
                  </a:cubicBezTo>
                  <a:cubicBezTo>
                    <a:pt x="87348" y="164012"/>
                    <a:pt x="88143" y="165103"/>
                    <a:pt x="88671" y="166328"/>
                  </a:cubicBezTo>
                  <a:lnTo>
                    <a:pt x="113165" y="223487"/>
                  </a:lnTo>
                  <a:lnTo>
                    <a:pt x="137507" y="223487"/>
                  </a:lnTo>
                  <a:lnTo>
                    <a:pt x="126100" y="200664"/>
                  </a:lnTo>
                  <a:cubicBezTo>
                    <a:pt x="125635" y="199744"/>
                    <a:pt x="125340" y="198751"/>
                    <a:pt x="125215" y="197732"/>
                  </a:cubicBezTo>
                  <a:lnTo>
                    <a:pt x="116276" y="123132"/>
                  </a:lnTo>
                  <a:cubicBezTo>
                    <a:pt x="115695" y="118233"/>
                    <a:pt x="119190" y="113782"/>
                    <a:pt x="124089" y="113192"/>
                  </a:cubicBezTo>
                  <a:cubicBezTo>
                    <a:pt x="129184" y="112602"/>
                    <a:pt x="133439" y="116106"/>
                    <a:pt x="134029" y="121005"/>
                  </a:cubicBezTo>
                  <a:lnTo>
                    <a:pt x="142781" y="194067"/>
                  </a:lnTo>
                  <a:lnTo>
                    <a:pt x="159963" y="228430"/>
                  </a:lnTo>
                  <a:cubicBezTo>
                    <a:pt x="161348" y="231201"/>
                    <a:pt x="161205" y="234491"/>
                    <a:pt x="159570" y="237128"/>
                  </a:cubicBezTo>
                  <a:cubicBezTo>
                    <a:pt x="157934" y="239757"/>
                    <a:pt x="155064" y="241366"/>
                    <a:pt x="151962" y="24136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Vrije vorm 72">
              <a:extLst>
                <a:ext uri="{FF2B5EF4-FFF2-40B4-BE49-F238E27FC236}">
                  <a16:creationId xmlns:a16="http://schemas.microsoft.com/office/drawing/2014/main" id="{E4A11BEB-653F-1E5B-7EEB-511BE0B5E56E}"/>
                </a:ext>
              </a:extLst>
            </p:cNvPr>
            <p:cNvSpPr/>
            <p:nvPr/>
          </p:nvSpPr>
          <p:spPr>
            <a:xfrm>
              <a:off x="5921565" y="5989533"/>
              <a:ext cx="134092" cy="62576"/>
            </a:xfrm>
            <a:custGeom>
              <a:avLst/>
              <a:gdLst>
                <a:gd name="csX0" fmla="*/ 125153 w 134092"/>
                <a:gd name="csY0" fmla="*/ 62576 h 62576"/>
                <a:gd name="csX1" fmla="*/ 0 w 134092"/>
                <a:gd name="csY1" fmla="*/ 8939 h 62576"/>
                <a:gd name="csX2" fmla="*/ 8939 w 134092"/>
                <a:gd name="csY2" fmla="*/ 0 h 62576"/>
                <a:gd name="csX3" fmla="*/ 17879 w 134092"/>
                <a:gd name="csY3" fmla="*/ 8939 h 62576"/>
                <a:gd name="csX4" fmla="*/ 125153 w 134092"/>
                <a:gd name="csY4" fmla="*/ 44697 h 62576"/>
                <a:gd name="csX5" fmla="*/ 134092 w 134092"/>
                <a:gd name="csY5" fmla="*/ 53637 h 62576"/>
                <a:gd name="csX6" fmla="*/ 125153 w 134092"/>
                <a:gd name="csY6" fmla="*/ 62576 h 6257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34092" h="62576">
                  <a:moveTo>
                    <a:pt x="125153" y="62576"/>
                  </a:moveTo>
                  <a:cubicBezTo>
                    <a:pt x="64963" y="62576"/>
                    <a:pt x="0" y="42069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cubicBezTo>
                    <a:pt x="17879" y="23341"/>
                    <a:pt x="62925" y="44697"/>
                    <a:pt x="125153" y="44697"/>
                  </a:cubicBezTo>
                  <a:cubicBezTo>
                    <a:pt x="130096" y="44697"/>
                    <a:pt x="134092" y="48702"/>
                    <a:pt x="134092" y="53637"/>
                  </a:cubicBezTo>
                  <a:cubicBezTo>
                    <a:pt x="134092" y="58571"/>
                    <a:pt x="130096" y="62576"/>
                    <a:pt x="125153" y="62576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8" name="Vrije vorm 73">
              <a:extLst>
                <a:ext uri="{FF2B5EF4-FFF2-40B4-BE49-F238E27FC236}">
                  <a16:creationId xmlns:a16="http://schemas.microsoft.com/office/drawing/2014/main" id="{19D51390-60A6-3F31-1A0A-BBB93933A866}"/>
                </a:ext>
              </a:extLst>
            </p:cNvPr>
            <p:cNvSpPr/>
            <p:nvPr/>
          </p:nvSpPr>
          <p:spPr>
            <a:xfrm>
              <a:off x="5921565" y="5918017"/>
              <a:ext cx="62576" cy="89394"/>
            </a:xfrm>
            <a:custGeom>
              <a:avLst/>
              <a:gdLst>
                <a:gd name="csX0" fmla="*/ 8939 w 62576"/>
                <a:gd name="csY0" fmla="*/ 89395 h 89394"/>
                <a:gd name="csX1" fmla="*/ 0 w 62576"/>
                <a:gd name="csY1" fmla="*/ 80455 h 89394"/>
                <a:gd name="csX2" fmla="*/ 8939 w 62576"/>
                <a:gd name="csY2" fmla="*/ 71516 h 89394"/>
                <a:gd name="csX3" fmla="*/ 44697 w 62576"/>
                <a:gd name="csY3" fmla="*/ 8939 h 89394"/>
                <a:gd name="csX4" fmla="*/ 53637 w 62576"/>
                <a:gd name="csY4" fmla="*/ 0 h 89394"/>
                <a:gd name="csX5" fmla="*/ 62576 w 62576"/>
                <a:gd name="csY5" fmla="*/ 8939 h 89394"/>
                <a:gd name="csX6" fmla="*/ 8939 w 62576"/>
                <a:gd name="csY6" fmla="*/ 89395 h 8939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62576" h="89394">
                  <a:moveTo>
                    <a:pt x="8939" y="89395"/>
                  </a:moveTo>
                  <a:cubicBezTo>
                    <a:pt x="3996" y="89395"/>
                    <a:pt x="0" y="85390"/>
                    <a:pt x="0" y="80455"/>
                  </a:cubicBezTo>
                  <a:cubicBezTo>
                    <a:pt x="0" y="75521"/>
                    <a:pt x="3996" y="71516"/>
                    <a:pt x="8939" y="71516"/>
                  </a:cubicBezTo>
                  <a:cubicBezTo>
                    <a:pt x="21499" y="71516"/>
                    <a:pt x="44697" y="45707"/>
                    <a:pt x="44697" y="8939"/>
                  </a:cubicBezTo>
                  <a:cubicBezTo>
                    <a:pt x="44697" y="4005"/>
                    <a:pt x="48693" y="0"/>
                    <a:pt x="53637" y="0"/>
                  </a:cubicBezTo>
                  <a:cubicBezTo>
                    <a:pt x="58580" y="0"/>
                    <a:pt x="62576" y="4005"/>
                    <a:pt x="62576" y="8939"/>
                  </a:cubicBezTo>
                  <a:cubicBezTo>
                    <a:pt x="62576" y="54245"/>
                    <a:pt x="33738" y="89395"/>
                    <a:pt x="8939" y="89395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0" name="Vrije vorm 74">
              <a:extLst>
                <a:ext uri="{FF2B5EF4-FFF2-40B4-BE49-F238E27FC236}">
                  <a16:creationId xmlns:a16="http://schemas.microsoft.com/office/drawing/2014/main" id="{B8927CD6-8A40-0D19-A77A-CCA15F5435AB}"/>
                </a:ext>
              </a:extLst>
            </p:cNvPr>
            <p:cNvSpPr/>
            <p:nvPr/>
          </p:nvSpPr>
          <p:spPr>
            <a:xfrm>
              <a:off x="6359599" y="5900138"/>
              <a:ext cx="17878" cy="53636"/>
            </a:xfrm>
            <a:custGeom>
              <a:avLst/>
              <a:gdLst>
                <a:gd name="csX0" fmla="*/ 8939 w 17878"/>
                <a:gd name="csY0" fmla="*/ 53637 h 53636"/>
                <a:gd name="csX1" fmla="*/ 0 w 17878"/>
                <a:gd name="csY1" fmla="*/ 44697 h 53636"/>
                <a:gd name="csX2" fmla="*/ 0 w 17878"/>
                <a:gd name="csY2" fmla="*/ 8939 h 53636"/>
                <a:gd name="csX3" fmla="*/ 8939 w 17878"/>
                <a:gd name="csY3" fmla="*/ 0 h 53636"/>
                <a:gd name="csX4" fmla="*/ 17879 w 17878"/>
                <a:gd name="csY4" fmla="*/ 8939 h 53636"/>
                <a:gd name="csX5" fmla="*/ 17879 w 17878"/>
                <a:gd name="csY5" fmla="*/ 44697 h 53636"/>
                <a:gd name="csX6" fmla="*/ 8939 w 17878"/>
                <a:gd name="csY6" fmla="*/ 53637 h 536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878" h="53636">
                  <a:moveTo>
                    <a:pt x="8939" y="53637"/>
                  </a:moveTo>
                  <a:cubicBezTo>
                    <a:pt x="3996" y="53637"/>
                    <a:pt x="0" y="49632"/>
                    <a:pt x="0" y="44697"/>
                  </a:cubicBezTo>
                  <a:lnTo>
                    <a:pt x="0" y="8939"/>
                  </a:ln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lnTo>
                    <a:pt x="17879" y="44697"/>
                  </a:lnTo>
                  <a:cubicBezTo>
                    <a:pt x="17879" y="49632"/>
                    <a:pt x="13883" y="53637"/>
                    <a:pt x="8939" y="53637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1" name="Vrije vorm 75">
              <a:extLst>
                <a:ext uri="{FF2B5EF4-FFF2-40B4-BE49-F238E27FC236}">
                  <a16:creationId xmlns:a16="http://schemas.microsoft.com/office/drawing/2014/main" id="{D6D4A619-29A1-76E2-415E-DB860B4A9CA5}"/>
                </a:ext>
              </a:extLst>
            </p:cNvPr>
            <p:cNvSpPr/>
            <p:nvPr/>
          </p:nvSpPr>
          <p:spPr>
            <a:xfrm>
              <a:off x="6261264" y="5873320"/>
              <a:ext cx="17878" cy="26818"/>
            </a:xfrm>
            <a:custGeom>
              <a:avLst/>
              <a:gdLst>
                <a:gd name="csX0" fmla="*/ 8939 w 17878"/>
                <a:gd name="csY0" fmla="*/ 26818 h 26818"/>
                <a:gd name="csX1" fmla="*/ 0 w 17878"/>
                <a:gd name="csY1" fmla="*/ 17879 h 26818"/>
                <a:gd name="csX2" fmla="*/ 0 w 17878"/>
                <a:gd name="csY2" fmla="*/ 8939 h 26818"/>
                <a:gd name="csX3" fmla="*/ 8939 w 17878"/>
                <a:gd name="csY3" fmla="*/ 0 h 26818"/>
                <a:gd name="csX4" fmla="*/ 17879 w 17878"/>
                <a:gd name="csY4" fmla="*/ 8939 h 26818"/>
                <a:gd name="csX5" fmla="*/ 17879 w 17878"/>
                <a:gd name="csY5" fmla="*/ 17879 h 26818"/>
                <a:gd name="csX6" fmla="*/ 8939 w 17878"/>
                <a:gd name="csY6" fmla="*/ 26818 h 268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7878" h="26818">
                  <a:moveTo>
                    <a:pt x="8939" y="26818"/>
                  </a:moveTo>
                  <a:cubicBezTo>
                    <a:pt x="3996" y="26818"/>
                    <a:pt x="0" y="22814"/>
                    <a:pt x="0" y="17879"/>
                  </a:cubicBezTo>
                  <a:lnTo>
                    <a:pt x="0" y="8939"/>
                  </a:ln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lnTo>
                    <a:pt x="17879" y="17879"/>
                  </a:lnTo>
                  <a:cubicBezTo>
                    <a:pt x="17879" y="22814"/>
                    <a:pt x="13883" y="26818"/>
                    <a:pt x="8939" y="26818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2" name="Vrije vorm 76">
              <a:extLst>
                <a:ext uri="{FF2B5EF4-FFF2-40B4-BE49-F238E27FC236}">
                  <a16:creationId xmlns:a16="http://schemas.microsoft.com/office/drawing/2014/main" id="{4B385EF0-5823-0CA7-EDD6-603DBF56AC03}"/>
                </a:ext>
              </a:extLst>
            </p:cNvPr>
            <p:cNvSpPr/>
            <p:nvPr/>
          </p:nvSpPr>
          <p:spPr>
            <a:xfrm>
              <a:off x="5805352" y="5766046"/>
              <a:ext cx="26818" cy="98334"/>
            </a:xfrm>
            <a:custGeom>
              <a:avLst/>
              <a:gdLst>
                <a:gd name="csX0" fmla="*/ 17879 w 26818"/>
                <a:gd name="csY0" fmla="*/ 98334 h 98334"/>
                <a:gd name="csX1" fmla="*/ 0 w 26818"/>
                <a:gd name="csY1" fmla="*/ 8939 h 98334"/>
                <a:gd name="csX2" fmla="*/ 8939 w 26818"/>
                <a:gd name="csY2" fmla="*/ 0 h 98334"/>
                <a:gd name="csX3" fmla="*/ 17879 w 26818"/>
                <a:gd name="csY3" fmla="*/ 8939 h 98334"/>
                <a:gd name="csX4" fmla="*/ 23475 w 26818"/>
                <a:gd name="csY4" fmla="*/ 82431 h 98334"/>
                <a:gd name="csX5" fmla="*/ 26818 w 26818"/>
                <a:gd name="csY5" fmla="*/ 89395 h 98334"/>
                <a:gd name="csX6" fmla="*/ 17879 w 26818"/>
                <a:gd name="csY6" fmla="*/ 98334 h 983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6818" h="98334">
                  <a:moveTo>
                    <a:pt x="17879" y="98334"/>
                  </a:moveTo>
                  <a:cubicBezTo>
                    <a:pt x="11192" y="98334"/>
                    <a:pt x="0" y="98334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13883" y="0"/>
                    <a:pt x="17879" y="4005"/>
                    <a:pt x="17879" y="8939"/>
                  </a:cubicBezTo>
                  <a:cubicBezTo>
                    <a:pt x="17879" y="49453"/>
                    <a:pt x="21061" y="75619"/>
                    <a:pt x="23475" y="82431"/>
                  </a:cubicBezTo>
                  <a:cubicBezTo>
                    <a:pt x="25522" y="84067"/>
                    <a:pt x="26818" y="86579"/>
                    <a:pt x="26818" y="89395"/>
                  </a:cubicBezTo>
                  <a:cubicBezTo>
                    <a:pt x="26818" y="94329"/>
                    <a:pt x="22822" y="98334"/>
                    <a:pt x="17879" y="98334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Vrije vorm 77">
              <a:extLst>
                <a:ext uri="{FF2B5EF4-FFF2-40B4-BE49-F238E27FC236}">
                  <a16:creationId xmlns:a16="http://schemas.microsoft.com/office/drawing/2014/main" id="{511B6176-6127-7DDA-902A-30692291399F}"/>
                </a:ext>
              </a:extLst>
            </p:cNvPr>
            <p:cNvSpPr/>
            <p:nvPr/>
          </p:nvSpPr>
          <p:spPr>
            <a:xfrm>
              <a:off x="5805352" y="5739228"/>
              <a:ext cx="44697" cy="44697"/>
            </a:xfrm>
            <a:custGeom>
              <a:avLst/>
              <a:gdLst>
                <a:gd name="csX0" fmla="*/ 8939 w 44697"/>
                <a:gd name="csY0" fmla="*/ 44697 h 44697"/>
                <a:gd name="csX1" fmla="*/ 0 w 44697"/>
                <a:gd name="csY1" fmla="*/ 35758 h 44697"/>
                <a:gd name="csX2" fmla="*/ 35758 w 44697"/>
                <a:gd name="csY2" fmla="*/ 0 h 44697"/>
                <a:gd name="csX3" fmla="*/ 44697 w 44697"/>
                <a:gd name="csY3" fmla="*/ 8939 h 44697"/>
                <a:gd name="csX4" fmla="*/ 35758 w 44697"/>
                <a:gd name="csY4" fmla="*/ 17879 h 44697"/>
                <a:gd name="csX5" fmla="*/ 17879 w 44697"/>
                <a:gd name="csY5" fmla="*/ 35758 h 44697"/>
                <a:gd name="csX6" fmla="*/ 8939 w 44697"/>
                <a:gd name="csY6" fmla="*/ 44697 h 4469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4697" h="44697">
                  <a:moveTo>
                    <a:pt x="8939" y="44697"/>
                  </a:moveTo>
                  <a:cubicBezTo>
                    <a:pt x="3996" y="44697"/>
                    <a:pt x="0" y="40692"/>
                    <a:pt x="0" y="35758"/>
                  </a:cubicBezTo>
                  <a:cubicBezTo>
                    <a:pt x="0" y="16037"/>
                    <a:pt x="16037" y="0"/>
                    <a:pt x="35758" y="0"/>
                  </a:cubicBezTo>
                  <a:cubicBezTo>
                    <a:pt x="40701" y="0"/>
                    <a:pt x="44697" y="4005"/>
                    <a:pt x="44697" y="8939"/>
                  </a:cubicBezTo>
                  <a:cubicBezTo>
                    <a:pt x="44697" y="13874"/>
                    <a:pt x="40701" y="17879"/>
                    <a:pt x="35758" y="17879"/>
                  </a:cubicBezTo>
                  <a:cubicBezTo>
                    <a:pt x="25898" y="17879"/>
                    <a:pt x="17879" y="25898"/>
                    <a:pt x="17879" y="35758"/>
                  </a:cubicBezTo>
                  <a:cubicBezTo>
                    <a:pt x="17879" y="40692"/>
                    <a:pt x="13883" y="44697"/>
                    <a:pt x="8939" y="44697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Vrije vorm 78">
              <a:extLst>
                <a:ext uri="{FF2B5EF4-FFF2-40B4-BE49-F238E27FC236}">
                  <a16:creationId xmlns:a16="http://schemas.microsoft.com/office/drawing/2014/main" id="{26262004-D5E0-E445-EAA8-FBAB90E9A1CA}"/>
                </a:ext>
              </a:extLst>
            </p:cNvPr>
            <p:cNvSpPr/>
            <p:nvPr/>
          </p:nvSpPr>
          <p:spPr>
            <a:xfrm>
              <a:off x="5832170" y="5739228"/>
              <a:ext cx="35757" cy="35757"/>
            </a:xfrm>
            <a:custGeom>
              <a:avLst/>
              <a:gdLst>
                <a:gd name="csX0" fmla="*/ 26818 w 35757"/>
                <a:gd name="csY0" fmla="*/ 35758 h 35757"/>
                <a:gd name="csX1" fmla="*/ 17879 w 35757"/>
                <a:gd name="csY1" fmla="*/ 26818 h 35757"/>
                <a:gd name="csX2" fmla="*/ 8939 w 35757"/>
                <a:gd name="csY2" fmla="*/ 17879 h 35757"/>
                <a:gd name="csX3" fmla="*/ 0 w 35757"/>
                <a:gd name="csY3" fmla="*/ 8939 h 35757"/>
                <a:gd name="csX4" fmla="*/ 8939 w 35757"/>
                <a:gd name="csY4" fmla="*/ 0 h 35757"/>
                <a:gd name="csX5" fmla="*/ 35758 w 35757"/>
                <a:gd name="csY5" fmla="*/ 26818 h 35757"/>
                <a:gd name="csX6" fmla="*/ 26818 w 35757"/>
                <a:gd name="csY6" fmla="*/ 35758 h 357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5757" h="35757">
                  <a:moveTo>
                    <a:pt x="26818" y="35758"/>
                  </a:moveTo>
                  <a:cubicBezTo>
                    <a:pt x="21875" y="35758"/>
                    <a:pt x="17879" y="31753"/>
                    <a:pt x="17879" y="26818"/>
                  </a:cubicBezTo>
                  <a:cubicBezTo>
                    <a:pt x="17879" y="21884"/>
                    <a:pt x="13874" y="17879"/>
                    <a:pt x="8939" y="17879"/>
                  </a:cubicBezTo>
                  <a:cubicBezTo>
                    <a:pt x="4005" y="17879"/>
                    <a:pt x="0" y="13874"/>
                    <a:pt x="0" y="8939"/>
                  </a:cubicBezTo>
                  <a:cubicBezTo>
                    <a:pt x="0" y="4005"/>
                    <a:pt x="3996" y="0"/>
                    <a:pt x="8939" y="0"/>
                  </a:cubicBezTo>
                  <a:cubicBezTo>
                    <a:pt x="23725" y="0"/>
                    <a:pt x="35758" y="12033"/>
                    <a:pt x="35758" y="26818"/>
                  </a:cubicBezTo>
                  <a:cubicBezTo>
                    <a:pt x="35758" y="31753"/>
                    <a:pt x="31762" y="35758"/>
                    <a:pt x="26818" y="35758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Vrije vorm 79">
              <a:extLst>
                <a:ext uri="{FF2B5EF4-FFF2-40B4-BE49-F238E27FC236}">
                  <a16:creationId xmlns:a16="http://schemas.microsoft.com/office/drawing/2014/main" id="{35F1630D-D059-67E5-F0AB-EDDEDF0F6021}"/>
                </a:ext>
              </a:extLst>
            </p:cNvPr>
            <p:cNvSpPr/>
            <p:nvPr/>
          </p:nvSpPr>
          <p:spPr>
            <a:xfrm>
              <a:off x="5832170" y="5757107"/>
              <a:ext cx="35757" cy="35757"/>
            </a:xfrm>
            <a:custGeom>
              <a:avLst/>
              <a:gdLst>
                <a:gd name="csX0" fmla="*/ 8939 w 35757"/>
                <a:gd name="csY0" fmla="*/ 35758 h 35757"/>
                <a:gd name="csX1" fmla="*/ 0 w 35757"/>
                <a:gd name="csY1" fmla="*/ 26818 h 35757"/>
                <a:gd name="csX2" fmla="*/ 8939 w 35757"/>
                <a:gd name="csY2" fmla="*/ 17879 h 35757"/>
                <a:gd name="csX3" fmla="*/ 17879 w 35757"/>
                <a:gd name="csY3" fmla="*/ 8939 h 35757"/>
                <a:gd name="csX4" fmla="*/ 26818 w 35757"/>
                <a:gd name="csY4" fmla="*/ 0 h 35757"/>
                <a:gd name="csX5" fmla="*/ 35758 w 35757"/>
                <a:gd name="csY5" fmla="*/ 8939 h 35757"/>
                <a:gd name="csX6" fmla="*/ 8939 w 35757"/>
                <a:gd name="csY6" fmla="*/ 35758 h 357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5757" h="35757">
                  <a:moveTo>
                    <a:pt x="8939" y="35758"/>
                  </a:moveTo>
                  <a:cubicBezTo>
                    <a:pt x="3996" y="35758"/>
                    <a:pt x="0" y="31753"/>
                    <a:pt x="0" y="26818"/>
                  </a:cubicBezTo>
                  <a:cubicBezTo>
                    <a:pt x="0" y="21884"/>
                    <a:pt x="3996" y="17879"/>
                    <a:pt x="8939" y="17879"/>
                  </a:cubicBezTo>
                  <a:cubicBezTo>
                    <a:pt x="13883" y="17879"/>
                    <a:pt x="17879" y="13865"/>
                    <a:pt x="17879" y="8939"/>
                  </a:cubicBezTo>
                  <a:cubicBezTo>
                    <a:pt x="17879" y="4014"/>
                    <a:pt x="21875" y="0"/>
                    <a:pt x="26818" y="0"/>
                  </a:cubicBezTo>
                  <a:cubicBezTo>
                    <a:pt x="31762" y="0"/>
                    <a:pt x="35758" y="4005"/>
                    <a:pt x="35758" y="8939"/>
                  </a:cubicBezTo>
                  <a:cubicBezTo>
                    <a:pt x="35758" y="23725"/>
                    <a:pt x="23725" y="35758"/>
                    <a:pt x="8939" y="35758"/>
                  </a:cubicBezTo>
                  <a:close/>
                </a:path>
              </a:pathLst>
            </a:custGeom>
            <a:solidFill>
              <a:schemeClr val="accent2"/>
            </a:solidFill>
            <a:ln w="8930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Vrije vorm 80">
              <a:extLst>
                <a:ext uri="{FF2B5EF4-FFF2-40B4-BE49-F238E27FC236}">
                  <a16:creationId xmlns:a16="http://schemas.microsoft.com/office/drawing/2014/main" id="{486C039A-EB54-61CE-BCFE-77A6AFC106C6}"/>
                </a:ext>
              </a:extLst>
            </p:cNvPr>
            <p:cNvSpPr/>
            <p:nvPr/>
          </p:nvSpPr>
          <p:spPr>
            <a:xfrm>
              <a:off x="4912913" y="5726831"/>
              <a:ext cx="608028" cy="433935"/>
            </a:xfrm>
            <a:custGeom>
              <a:avLst/>
              <a:gdLst>
                <a:gd name="csX0" fmla="*/ 72462 w 608028"/>
                <a:gd name="csY0" fmla="*/ 403907 h 433935"/>
                <a:gd name="csX1" fmla="*/ 169915 w 608028"/>
                <a:gd name="csY1" fmla="*/ 433567 h 433935"/>
                <a:gd name="csX2" fmla="*/ 172586 w 608028"/>
                <a:gd name="csY2" fmla="*/ 433936 h 433935"/>
                <a:gd name="csX3" fmla="*/ 181429 w 608028"/>
                <a:gd name="csY3" fmla="*/ 427396 h 433935"/>
                <a:gd name="csX4" fmla="*/ 175258 w 608028"/>
                <a:gd name="csY4" fmla="*/ 415882 h 433935"/>
                <a:gd name="csX5" fmla="*/ 77436 w 608028"/>
                <a:gd name="csY5" fmla="*/ 386130 h 433935"/>
                <a:gd name="csX6" fmla="*/ 18577 w 608028"/>
                <a:gd name="csY6" fmla="*/ 341917 h 433935"/>
                <a:gd name="csX7" fmla="*/ 58829 w 608028"/>
                <a:gd name="csY7" fmla="*/ 304427 h 433935"/>
                <a:gd name="csX8" fmla="*/ 126623 w 608028"/>
                <a:gd name="csY8" fmla="*/ 363655 h 433935"/>
                <a:gd name="csX9" fmla="*/ 195338 w 608028"/>
                <a:gd name="csY9" fmla="*/ 381524 h 433935"/>
                <a:gd name="csX10" fmla="*/ 309464 w 608028"/>
                <a:gd name="csY10" fmla="*/ 383274 h 433935"/>
                <a:gd name="csX11" fmla="*/ 309924 w 608028"/>
                <a:gd name="csY11" fmla="*/ 383274 h 433935"/>
                <a:gd name="csX12" fmla="*/ 330096 w 608028"/>
                <a:gd name="csY12" fmla="*/ 374984 h 433935"/>
                <a:gd name="csX13" fmla="*/ 338663 w 608028"/>
                <a:gd name="csY13" fmla="*/ 354444 h 433935"/>
                <a:gd name="csX14" fmla="*/ 309924 w 608028"/>
                <a:gd name="csY14" fmla="*/ 325705 h 433935"/>
                <a:gd name="csX15" fmla="*/ 283212 w 608028"/>
                <a:gd name="csY15" fmla="*/ 325705 h 433935"/>
                <a:gd name="csX16" fmla="*/ 293344 w 608028"/>
                <a:gd name="csY16" fmla="*/ 303690 h 433935"/>
                <a:gd name="csX17" fmla="*/ 304121 w 608028"/>
                <a:gd name="csY17" fmla="*/ 304151 h 433935"/>
                <a:gd name="csX18" fmla="*/ 368599 w 608028"/>
                <a:gd name="csY18" fmla="*/ 284531 h 433935"/>
                <a:gd name="csX19" fmla="*/ 428563 w 608028"/>
                <a:gd name="csY19" fmla="*/ 337219 h 433935"/>
                <a:gd name="csX20" fmla="*/ 440077 w 608028"/>
                <a:gd name="csY20" fmla="*/ 339522 h 433935"/>
                <a:gd name="csX21" fmla="*/ 463473 w 608028"/>
                <a:gd name="csY21" fmla="*/ 328284 h 433935"/>
                <a:gd name="csX22" fmla="*/ 469921 w 608028"/>
                <a:gd name="csY22" fmla="*/ 305440 h 433935"/>
                <a:gd name="csX23" fmla="*/ 458131 w 608028"/>
                <a:gd name="csY23" fmla="*/ 285360 h 433935"/>
                <a:gd name="csX24" fmla="*/ 441275 w 608028"/>
                <a:gd name="csY24" fmla="*/ 266477 h 433935"/>
                <a:gd name="csX25" fmla="*/ 463934 w 608028"/>
                <a:gd name="csY25" fmla="*/ 259385 h 433935"/>
                <a:gd name="csX26" fmla="*/ 512016 w 608028"/>
                <a:gd name="csY26" fmla="*/ 253950 h 433935"/>
                <a:gd name="csX27" fmla="*/ 513582 w 608028"/>
                <a:gd name="csY27" fmla="*/ 253950 h 433935"/>
                <a:gd name="csX28" fmla="*/ 607996 w 608028"/>
                <a:gd name="csY28" fmla="*/ 216553 h 433935"/>
                <a:gd name="csX29" fmla="*/ 509068 w 608028"/>
                <a:gd name="csY29" fmla="*/ 87782 h 433935"/>
                <a:gd name="csX30" fmla="*/ 512753 w 608028"/>
                <a:gd name="csY30" fmla="*/ 66228 h 433935"/>
                <a:gd name="csX31" fmla="*/ 446525 w 608028"/>
                <a:gd name="csY31" fmla="*/ 0 h 433935"/>
                <a:gd name="csX32" fmla="*/ 380297 w 608028"/>
                <a:gd name="csY32" fmla="*/ 66228 h 433935"/>
                <a:gd name="csX33" fmla="*/ 380389 w 608028"/>
                <a:gd name="csY33" fmla="*/ 67978 h 433935"/>
                <a:gd name="csX34" fmla="*/ 342347 w 608028"/>
                <a:gd name="csY34" fmla="*/ 67978 h 433935"/>
                <a:gd name="csX35" fmla="*/ 319964 w 608028"/>
                <a:gd name="csY35" fmla="*/ 64662 h 433935"/>
                <a:gd name="csX36" fmla="*/ 89686 w 608028"/>
                <a:gd name="csY36" fmla="*/ 94414 h 433935"/>
                <a:gd name="csX37" fmla="*/ 40038 w 608028"/>
                <a:gd name="csY37" fmla="*/ 270991 h 433935"/>
                <a:gd name="csX38" fmla="*/ 48421 w 608028"/>
                <a:gd name="csY38" fmla="*/ 288492 h 433935"/>
                <a:gd name="csX39" fmla="*/ 62 w 608028"/>
                <a:gd name="csY39" fmla="*/ 342930 h 433935"/>
                <a:gd name="csX40" fmla="*/ 72462 w 608028"/>
                <a:gd name="csY40" fmla="*/ 403907 h 433935"/>
                <a:gd name="csX41" fmla="*/ 100740 w 608028"/>
                <a:gd name="csY41" fmla="*/ 109244 h 433935"/>
                <a:gd name="csX42" fmla="*/ 101569 w 608028"/>
                <a:gd name="csY42" fmla="*/ 108599 h 433935"/>
                <a:gd name="csX43" fmla="*/ 314622 w 608028"/>
                <a:gd name="csY43" fmla="*/ 82255 h 433935"/>
                <a:gd name="csX44" fmla="*/ 342439 w 608028"/>
                <a:gd name="csY44" fmla="*/ 86400 h 433935"/>
                <a:gd name="csX45" fmla="*/ 383613 w 608028"/>
                <a:gd name="csY45" fmla="*/ 86400 h 433935"/>
                <a:gd name="csX46" fmla="*/ 391719 w 608028"/>
                <a:gd name="csY46" fmla="*/ 103257 h 433935"/>
                <a:gd name="csX47" fmla="*/ 404522 w 608028"/>
                <a:gd name="csY47" fmla="*/ 105744 h 433935"/>
                <a:gd name="csX48" fmla="*/ 407009 w 608028"/>
                <a:gd name="csY48" fmla="*/ 92940 h 433935"/>
                <a:gd name="csX49" fmla="*/ 398811 w 608028"/>
                <a:gd name="csY49" fmla="*/ 66228 h 433935"/>
                <a:gd name="csX50" fmla="*/ 446617 w 608028"/>
                <a:gd name="csY50" fmla="*/ 18422 h 433935"/>
                <a:gd name="csX51" fmla="*/ 494423 w 608028"/>
                <a:gd name="csY51" fmla="*/ 66228 h 433935"/>
                <a:gd name="csX52" fmla="*/ 465223 w 608028"/>
                <a:gd name="csY52" fmla="*/ 110257 h 433935"/>
                <a:gd name="csX53" fmla="*/ 460342 w 608028"/>
                <a:gd name="csY53" fmla="*/ 122324 h 433935"/>
                <a:gd name="csX54" fmla="*/ 468816 w 608028"/>
                <a:gd name="csY54" fmla="*/ 127942 h 433935"/>
                <a:gd name="csX55" fmla="*/ 472408 w 608028"/>
                <a:gd name="csY55" fmla="*/ 127205 h 433935"/>
                <a:gd name="csX56" fmla="*/ 500410 w 608028"/>
                <a:gd name="csY56" fmla="*/ 104638 h 433935"/>
                <a:gd name="csX57" fmla="*/ 589666 w 608028"/>
                <a:gd name="csY57" fmla="*/ 215540 h 433935"/>
                <a:gd name="csX58" fmla="*/ 513674 w 608028"/>
                <a:gd name="csY58" fmla="*/ 235436 h 433935"/>
                <a:gd name="csX59" fmla="*/ 512753 w 608028"/>
                <a:gd name="csY59" fmla="*/ 235436 h 433935"/>
                <a:gd name="csX60" fmla="*/ 459789 w 608028"/>
                <a:gd name="csY60" fmla="*/ 241423 h 433935"/>
                <a:gd name="csX61" fmla="*/ 437130 w 608028"/>
                <a:gd name="csY61" fmla="*/ 248332 h 433935"/>
                <a:gd name="csX62" fmla="*/ 437130 w 608028"/>
                <a:gd name="csY62" fmla="*/ 239581 h 433935"/>
                <a:gd name="csX63" fmla="*/ 428379 w 608028"/>
                <a:gd name="csY63" fmla="*/ 229909 h 433935"/>
                <a:gd name="csX64" fmla="*/ 418707 w 608028"/>
                <a:gd name="csY64" fmla="*/ 238660 h 433935"/>
                <a:gd name="csX65" fmla="*/ 420734 w 608028"/>
                <a:gd name="csY65" fmla="*/ 262517 h 433935"/>
                <a:gd name="csX66" fmla="*/ 420918 w 608028"/>
                <a:gd name="csY66" fmla="*/ 263161 h 433935"/>
                <a:gd name="csX67" fmla="*/ 447446 w 608028"/>
                <a:gd name="csY67" fmla="*/ 300098 h 433935"/>
                <a:gd name="csX68" fmla="*/ 451867 w 608028"/>
                <a:gd name="csY68" fmla="*/ 307743 h 433935"/>
                <a:gd name="csX69" fmla="*/ 449380 w 608028"/>
                <a:gd name="csY69" fmla="*/ 316678 h 433935"/>
                <a:gd name="csX70" fmla="*/ 435840 w 608028"/>
                <a:gd name="csY70" fmla="*/ 320178 h 433935"/>
                <a:gd name="csX71" fmla="*/ 380758 w 608028"/>
                <a:gd name="csY71" fmla="*/ 266385 h 433935"/>
                <a:gd name="csX72" fmla="*/ 378731 w 608028"/>
                <a:gd name="csY72" fmla="*/ 255332 h 433935"/>
                <a:gd name="csX73" fmla="*/ 376613 w 608028"/>
                <a:gd name="csY73" fmla="*/ 211119 h 433935"/>
                <a:gd name="csX74" fmla="*/ 366941 w 608028"/>
                <a:gd name="csY74" fmla="*/ 202368 h 433935"/>
                <a:gd name="csX75" fmla="*/ 358190 w 608028"/>
                <a:gd name="csY75" fmla="*/ 212040 h 433935"/>
                <a:gd name="csX76" fmla="*/ 360309 w 608028"/>
                <a:gd name="csY76" fmla="*/ 256253 h 433935"/>
                <a:gd name="csX77" fmla="*/ 361783 w 608028"/>
                <a:gd name="csY77" fmla="*/ 266846 h 433935"/>
                <a:gd name="csX78" fmla="*/ 298502 w 608028"/>
                <a:gd name="csY78" fmla="*/ 285637 h 433935"/>
                <a:gd name="csX79" fmla="*/ 294910 w 608028"/>
                <a:gd name="csY79" fmla="*/ 232673 h 433935"/>
                <a:gd name="csX80" fmla="*/ 185574 w 608028"/>
                <a:gd name="csY80" fmla="*/ 161102 h 433935"/>
                <a:gd name="csX81" fmla="*/ 177100 w 608028"/>
                <a:gd name="csY81" fmla="*/ 171050 h 433935"/>
                <a:gd name="csX82" fmla="*/ 187048 w 608028"/>
                <a:gd name="csY82" fmla="*/ 179525 h 433935"/>
                <a:gd name="csX83" fmla="*/ 277409 w 608028"/>
                <a:gd name="csY83" fmla="*/ 238568 h 433935"/>
                <a:gd name="csX84" fmla="*/ 279067 w 608028"/>
                <a:gd name="csY84" fmla="*/ 288400 h 433935"/>
                <a:gd name="csX85" fmla="*/ 258158 w 608028"/>
                <a:gd name="csY85" fmla="*/ 328468 h 433935"/>
                <a:gd name="csX86" fmla="*/ 256039 w 608028"/>
                <a:gd name="csY86" fmla="*/ 338508 h 433935"/>
                <a:gd name="csX87" fmla="*/ 264605 w 608028"/>
                <a:gd name="csY87" fmla="*/ 344219 h 433935"/>
                <a:gd name="csX88" fmla="*/ 310292 w 608028"/>
                <a:gd name="csY88" fmla="*/ 344219 h 433935"/>
                <a:gd name="csX89" fmla="*/ 320609 w 608028"/>
                <a:gd name="csY89" fmla="*/ 354536 h 433935"/>
                <a:gd name="csX90" fmla="*/ 317477 w 608028"/>
                <a:gd name="csY90" fmla="*/ 361905 h 433935"/>
                <a:gd name="csX91" fmla="*/ 310016 w 608028"/>
                <a:gd name="csY91" fmla="*/ 364852 h 433935"/>
                <a:gd name="csX92" fmla="*/ 195890 w 608028"/>
                <a:gd name="csY92" fmla="*/ 363102 h 433935"/>
                <a:gd name="csX93" fmla="*/ 135650 w 608028"/>
                <a:gd name="csY93" fmla="*/ 347535 h 433935"/>
                <a:gd name="csX94" fmla="*/ 58000 w 608028"/>
                <a:gd name="csY94" fmla="*/ 265648 h 433935"/>
                <a:gd name="csX95" fmla="*/ 100740 w 608028"/>
                <a:gd name="csY95" fmla="*/ 109244 h 4339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</a:cxnLst>
              <a:rect l="l" t="t" r="r" b="b"/>
              <a:pathLst>
                <a:path w="608028" h="433935">
                  <a:moveTo>
                    <a:pt x="72462" y="403907"/>
                  </a:moveTo>
                  <a:lnTo>
                    <a:pt x="169915" y="433567"/>
                  </a:lnTo>
                  <a:cubicBezTo>
                    <a:pt x="170836" y="433843"/>
                    <a:pt x="171665" y="433936"/>
                    <a:pt x="172586" y="433936"/>
                  </a:cubicBezTo>
                  <a:cubicBezTo>
                    <a:pt x="176547" y="433936"/>
                    <a:pt x="180139" y="431356"/>
                    <a:pt x="181429" y="427396"/>
                  </a:cubicBezTo>
                  <a:cubicBezTo>
                    <a:pt x="182903" y="422514"/>
                    <a:pt x="180139" y="417356"/>
                    <a:pt x="175258" y="415882"/>
                  </a:cubicBezTo>
                  <a:lnTo>
                    <a:pt x="77436" y="386130"/>
                  </a:lnTo>
                  <a:cubicBezTo>
                    <a:pt x="61500" y="382077"/>
                    <a:pt x="19866" y="366142"/>
                    <a:pt x="18577" y="341917"/>
                  </a:cubicBezTo>
                  <a:cubicBezTo>
                    <a:pt x="17471" y="319902"/>
                    <a:pt x="46118" y="308388"/>
                    <a:pt x="58829" y="304427"/>
                  </a:cubicBezTo>
                  <a:cubicBezTo>
                    <a:pt x="72093" y="322850"/>
                    <a:pt x="93555" y="345509"/>
                    <a:pt x="126623" y="363655"/>
                  </a:cubicBezTo>
                  <a:cubicBezTo>
                    <a:pt x="147348" y="374984"/>
                    <a:pt x="171113" y="381156"/>
                    <a:pt x="195338" y="381524"/>
                  </a:cubicBezTo>
                  <a:lnTo>
                    <a:pt x="309464" y="383274"/>
                  </a:lnTo>
                  <a:lnTo>
                    <a:pt x="309924" y="383274"/>
                  </a:lnTo>
                  <a:cubicBezTo>
                    <a:pt x="317477" y="383274"/>
                    <a:pt x="324662" y="380327"/>
                    <a:pt x="330096" y="374984"/>
                  </a:cubicBezTo>
                  <a:cubicBezTo>
                    <a:pt x="335623" y="369550"/>
                    <a:pt x="338663" y="362273"/>
                    <a:pt x="338663" y="354444"/>
                  </a:cubicBezTo>
                  <a:cubicBezTo>
                    <a:pt x="338663" y="338601"/>
                    <a:pt x="325767" y="325705"/>
                    <a:pt x="309924" y="325705"/>
                  </a:cubicBezTo>
                  <a:lnTo>
                    <a:pt x="283212" y="325705"/>
                  </a:lnTo>
                  <a:cubicBezTo>
                    <a:pt x="287173" y="319165"/>
                    <a:pt x="290581" y="311796"/>
                    <a:pt x="293344" y="303690"/>
                  </a:cubicBezTo>
                  <a:cubicBezTo>
                    <a:pt x="297029" y="303967"/>
                    <a:pt x="300621" y="304151"/>
                    <a:pt x="304121" y="304151"/>
                  </a:cubicBezTo>
                  <a:cubicBezTo>
                    <a:pt x="335807" y="304151"/>
                    <a:pt x="357085" y="292913"/>
                    <a:pt x="368599" y="284531"/>
                  </a:cubicBezTo>
                  <a:cubicBezTo>
                    <a:pt x="384810" y="315296"/>
                    <a:pt x="412444" y="330587"/>
                    <a:pt x="428563" y="337219"/>
                  </a:cubicBezTo>
                  <a:cubicBezTo>
                    <a:pt x="432340" y="338785"/>
                    <a:pt x="436208" y="339522"/>
                    <a:pt x="440077" y="339522"/>
                  </a:cubicBezTo>
                  <a:cubicBezTo>
                    <a:pt x="449012" y="339522"/>
                    <a:pt x="457578" y="335561"/>
                    <a:pt x="463473" y="328284"/>
                  </a:cubicBezTo>
                  <a:cubicBezTo>
                    <a:pt x="468632" y="321928"/>
                    <a:pt x="470934" y="313546"/>
                    <a:pt x="469921" y="305440"/>
                  </a:cubicBezTo>
                  <a:cubicBezTo>
                    <a:pt x="468908" y="297335"/>
                    <a:pt x="464671" y="290150"/>
                    <a:pt x="458131" y="285360"/>
                  </a:cubicBezTo>
                  <a:cubicBezTo>
                    <a:pt x="450117" y="279465"/>
                    <a:pt x="444683" y="273478"/>
                    <a:pt x="441275" y="266477"/>
                  </a:cubicBezTo>
                  <a:cubicBezTo>
                    <a:pt x="447354" y="263990"/>
                    <a:pt x="454999" y="261596"/>
                    <a:pt x="463934" y="259385"/>
                  </a:cubicBezTo>
                  <a:cubicBezTo>
                    <a:pt x="478764" y="255793"/>
                    <a:pt x="494975" y="253950"/>
                    <a:pt x="512016" y="253950"/>
                  </a:cubicBezTo>
                  <a:lnTo>
                    <a:pt x="513582" y="253950"/>
                  </a:lnTo>
                  <a:cubicBezTo>
                    <a:pt x="575020" y="253950"/>
                    <a:pt x="606706" y="241331"/>
                    <a:pt x="607996" y="216553"/>
                  </a:cubicBezTo>
                  <a:cubicBezTo>
                    <a:pt x="609838" y="179525"/>
                    <a:pt x="534123" y="109796"/>
                    <a:pt x="509068" y="87782"/>
                  </a:cubicBezTo>
                  <a:cubicBezTo>
                    <a:pt x="511371" y="80966"/>
                    <a:pt x="512753" y="73781"/>
                    <a:pt x="512753" y="66228"/>
                  </a:cubicBezTo>
                  <a:cubicBezTo>
                    <a:pt x="512753" y="29752"/>
                    <a:pt x="483093" y="0"/>
                    <a:pt x="446525" y="0"/>
                  </a:cubicBezTo>
                  <a:cubicBezTo>
                    <a:pt x="409957" y="0"/>
                    <a:pt x="380297" y="29660"/>
                    <a:pt x="380297" y="66228"/>
                  </a:cubicBezTo>
                  <a:cubicBezTo>
                    <a:pt x="380297" y="66781"/>
                    <a:pt x="380389" y="67425"/>
                    <a:pt x="380389" y="67978"/>
                  </a:cubicBezTo>
                  <a:lnTo>
                    <a:pt x="342347" y="67978"/>
                  </a:lnTo>
                  <a:cubicBezTo>
                    <a:pt x="334702" y="67978"/>
                    <a:pt x="327149" y="66873"/>
                    <a:pt x="319964" y="64662"/>
                  </a:cubicBezTo>
                  <a:cubicBezTo>
                    <a:pt x="224076" y="34910"/>
                    <a:pt x="146611" y="44950"/>
                    <a:pt x="89686" y="94414"/>
                  </a:cubicBezTo>
                  <a:cubicBezTo>
                    <a:pt x="82502" y="99756"/>
                    <a:pt x="9918" y="156681"/>
                    <a:pt x="40038" y="270991"/>
                  </a:cubicBezTo>
                  <a:cubicBezTo>
                    <a:pt x="40315" y="271728"/>
                    <a:pt x="42802" y="278544"/>
                    <a:pt x="48421" y="288492"/>
                  </a:cubicBezTo>
                  <a:cubicBezTo>
                    <a:pt x="30275" y="295032"/>
                    <a:pt x="-1596" y="310967"/>
                    <a:pt x="62" y="342930"/>
                  </a:cubicBezTo>
                  <a:cubicBezTo>
                    <a:pt x="2457" y="385577"/>
                    <a:pt x="70067" y="403263"/>
                    <a:pt x="72462" y="403907"/>
                  </a:cubicBezTo>
                  <a:close/>
                  <a:moveTo>
                    <a:pt x="100740" y="109244"/>
                  </a:moveTo>
                  <a:cubicBezTo>
                    <a:pt x="101016" y="109060"/>
                    <a:pt x="101292" y="108783"/>
                    <a:pt x="101569" y="108599"/>
                  </a:cubicBezTo>
                  <a:cubicBezTo>
                    <a:pt x="179679" y="40437"/>
                    <a:pt x="281278" y="71939"/>
                    <a:pt x="314622" y="82255"/>
                  </a:cubicBezTo>
                  <a:cubicBezTo>
                    <a:pt x="323557" y="85019"/>
                    <a:pt x="332860" y="86400"/>
                    <a:pt x="342439" y="86400"/>
                  </a:cubicBezTo>
                  <a:lnTo>
                    <a:pt x="383613" y="86400"/>
                  </a:lnTo>
                  <a:cubicBezTo>
                    <a:pt x="385547" y="92295"/>
                    <a:pt x="388219" y="98006"/>
                    <a:pt x="391719" y="103257"/>
                  </a:cubicBezTo>
                  <a:cubicBezTo>
                    <a:pt x="394574" y="107494"/>
                    <a:pt x="400285" y="108599"/>
                    <a:pt x="404522" y="105744"/>
                  </a:cubicBezTo>
                  <a:cubicBezTo>
                    <a:pt x="408759" y="102888"/>
                    <a:pt x="409865" y="97177"/>
                    <a:pt x="407009" y="92940"/>
                  </a:cubicBezTo>
                  <a:cubicBezTo>
                    <a:pt x="401667" y="85019"/>
                    <a:pt x="398811" y="75807"/>
                    <a:pt x="398811" y="66228"/>
                  </a:cubicBezTo>
                  <a:cubicBezTo>
                    <a:pt x="398811" y="39884"/>
                    <a:pt x="420273" y="18422"/>
                    <a:pt x="446617" y="18422"/>
                  </a:cubicBezTo>
                  <a:cubicBezTo>
                    <a:pt x="472961" y="18422"/>
                    <a:pt x="494423" y="39884"/>
                    <a:pt x="494423" y="66228"/>
                  </a:cubicBezTo>
                  <a:cubicBezTo>
                    <a:pt x="494423" y="85479"/>
                    <a:pt x="483001" y="102796"/>
                    <a:pt x="465223" y="110257"/>
                  </a:cubicBezTo>
                  <a:cubicBezTo>
                    <a:pt x="460526" y="112191"/>
                    <a:pt x="458315" y="117626"/>
                    <a:pt x="460342" y="122324"/>
                  </a:cubicBezTo>
                  <a:cubicBezTo>
                    <a:pt x="461815" y="125824"/>
                    <a:pt x="465223" y="127942"/>
                    <a:pt x="468816" y="127942"/>
                  </a:cubicBezTo>
                  <a:cubicBezTo>
                    <a:pt x="470013" y="127942"/>
                    <a:pt x="471211" y="127666"/>
                    <a:pt x="472408" y="127205"/>
                  </a:cubicBezTo>
                  <a:cubicBezTo>
                    <a:pt x="483922" y="122324"/>
                    <a:pt x="493502" y="114402"/>
                    <a:pt x="500410" y="104638"/>
                  </a:cubicBezTo>
                  <a:cubicBezTo>
                    <a:pt x="538544" y="138627"/>
                    <a:pt x="590771" y="193249"/>
                    <a:pt x="589666" y="215540"/>
                  </a:cubicBezTo>
                  <a:cubicBezTo>
                    <a:pt x="589205" y="224751"/>
                    <a:pt x="569033" y="235436"/>
                    <a:pt x="513674" y="235436"/>
                  </a:cubicBezTo>
                  <a:cubicBezTo>
                    <a:pt x="513398" y="235436"/>
                    <a:pt x="513029" y="235436"/>
                    <a:pt x="512753" y="235436"/>
                  </a:cubicBezTo>
                  <a:cubicBezTo>
                    <a:pt x="493778" y="235160"/>
                    <a:pt x="476185" y="237370"/>
                    <a:pt x="459789" y="241423"/>
                  </a:cubicBezTo>
                  <a:cubicBezTo>
                    <a:pt x="451038" y="243542"/>
                    <a:pt x="443577" y="245845"/>
                    <a:pt x="437130" y="248332"/>
                  </a:cubicBezTo>
                  <a:cubicBezTo>
                    <a:pt x="436945" y="245568"/>
                    <a:pt x="436945" y="242713"/>
                    <a:pt x="437130" y="239581"/>
                  </a:cubicBezTo>
                  <a:cubicBezTo>
                    <a:pt x="437406" y="234515"/>
                    <a:pt x="433445" y="230186"/>
                    <a:pt x="428379" y="229909"/>
                  </a:cubicBezTo>
                  <a:cubicBezTo>
                    <a:pt x="423313" y="229541"/>
                    <a:pt x="418984" y="233502"/>
                    <a:pt x="418707" y="238660"/>
                  </a:cubicBezTo>
                  <a:cubicBezTo>
                    <a:pt x="418247" y="247503"/>
                    <a:pt x="418984" y="255332"/>
                    <a:pt x="420734" y="262517"/>
                  </a:cubicBezTo>
                  <a:cubicBezTo>
                    <a:pt x="420734" y="262701"/>
                    <a:pt x="420826" y="262977"/>
                    <a:pt x="420918" y="263161"/>
                  </a:cubicBezTo>
                  <a:cubicBezTo>
                    <a:pt x="424602" y="277807"/>
                    <a:pt x="433077" y="289597"/>
                    <a:pt x="447446" y="300098"/>
                  </a:cubicBezTo>
                  <a:cubicBezTo>
                    <a:pt x="449933" y="301940"/>
                    <a:pt x="451499" y="304611"/>
                    <a:pt x="451867" y="307743"/>
                  </a:cubicBezTo>
                  <a:cubicBezTo>
                    <a:pt x="452328" y="310967"/>
                    <a:pt x="451407" y="314191"/>
                    <a:pt x="449380" y="316678"/>
                  </a:cubicBezTo>
                  <a:cubicBezTo>
                    <a:pt x="446064" y="320731"/>
                    <a:pt x="440630" y="322205"/>
                    <a:pt x="435840" y="320178"/>
                  </a:cubicBezTo>
                  <a:cubicBezTo>
                    <a:pt x="420550" y="313915"/>
                    <a:pt x="393008" y="298624"/>
                    <a:pt x="380758" y="266385"/>
                  </a:cubicBezTo>
                  <a:cubicBezTo>
                    <a:pt x="379560" y="263346"/>
                    <a:pt x="378915" y="259661"/>
                    <a:pt x="378731" y="255332"/>
                  </a:cubicBezTo>
                  <a:lnTo>
                    <a:pt x="376613" y="211119"/>
                  </a:lnTo>
                  <a:cubicBezTo>
                    <a:pt x="376336" y="206053"/>
                    <a:pt x="371915" y="202092"/>
                    <a:pt x="366941" y="202368"/>
                  </a:cubicBezTo>
                  <a:cubicBezTo>
                    <a:pt x="361875" y="202644"/>
                    <a:pt x="357914" y="206974"/>
                    <a:pt x="358190" y="212040"/>
                  </a:cubicBezTo>
                  <a:lnTo>
                    <a:pt x="360309" y="256253"/>
                  </a:lnTo>
                  <a:cubicBezTo>
                    <a:pt x="360493" y="260122"/>
                    <a:pt x="361046" y="263530"/>
                    <a:pt x="361783" y="266846"/>
                  </a:cubicBezTo>
                  <a:cubicBezTo>
                    <a:pt x="354137" y="273386"/>
                    <a:pt x="333412" y="287387"/>
                    <a:pt x="298502" y="285637"/>
                  </a:cubicBezTo>
                  <a:cubicBezTo>
                    <a:pt x="301818" y="267767"/>
                    <a:pt x="300529" y="249621"/>
                    <a:pt x="294910" y="232673"/>
                  </a:cubicBezTo>
                  <a:cubicBezTo>
                    <a:pt x="269027" y="155391"/>
                    <a:pt x="186403" y="161010"/>
                    <a:pt x="185574" y="161102"/>
                  </a:cubicBezTo>
                  <a:cubicBezTo>
                    <a:pt x="180508" y="161471"/>
                    <a:pt x="176731" y="165984"/>
                    <a:pt x="177100" y="171050"/>
                  </a:cubicBezTo>
                  <a:cubicBezTo>
                    <a:pt x="177468" y="176116"/>
                    <a:pt x="181890" y="179893"/>
                    <a:pt x="187048" y="179525"/>
                  </a:cubicBezTo>
                  <a:cubicBezTo>
                    <a:pt x="187693" y="179432"/>
                    <a:pt x="256131" y="174827"/>
                    <a:pt x="277409" y="238568"/>
                  </a:cubicBezTo>
                  <a:cubicBezTo>
                    <a:pt x="282751" y="254411"/>
                    <a:pt x="283304" y="271728"/>
                    <a:pt x="279067" y="288400"/>
                  </a:cubicBezTo>
                  <a:cubicBezTo>
                    <a:pt x="276027" y="300282"/>
                    <a:pt x="269948" y="316954"/>
                    <a:pt x="258158" y="328468"/>
                  </a:cubicBezTo>
                  <a:cubicBezTo>
                    <a:pt x="255486" y="331047"/>
                    <a:pt x="254657" y="335100"/>
                    <a:pt x="256039" y="338508"/>
                  </a:cubicBezTo>
                  <a:cubicBezTo>
                    <a:pt x="257421" y="342009"/>
                    <a:pt x="260829" y="344219"/>
                    <a:pt x="264605" y="344219"/>
                  </a:cubicBezTo>
                  <a:lnTo>
                    <a:pt x="310292" y="344219"/>
                  </a:lnTo>
                  <a:cubicBezTo>
                    <a:pt x="316003" y="344219"/>
                    <a:pt x="320609" y="348825"/>
                    <a:pt x="320609" y="354536"/>
                  </a:cubicBezTo>
                  <a:cubicBezTo>
                    <a:pt x="320609" y="357299"/>
                    <a:pt x="319504" y="359970"/>
                    <a:pt x="317477" y="361905"/>
                  </a:cubicBezTo>
                  <a:cubicBezTo>
                    <a:pt x="315451" y="363839"/>
                    <a:pt x="312964" y="364852"/>
                    <a:pt x="310016" y="364852"/>
                  </a:cubicBezTo>
                  <a:lnTo>
                    <a:pt x="195890" y="363102"/>
                  </a:lnTo>
                  <a:cubicBezTo>
                    <a:pt x="174613" y="362734"/>
                    <a:pt x="153796" y="357391"/>
                    <a:pt x="135650" y="347535"/>
                  </a:cubicBezTo>
                  <a:cubicBezTo>
                    <a:pt x="76330" y="315112"/>
                    <a:pt x="58000" y="265648"/>
                    <a:pt x="58000" y="265648"/>
                  </a:cubicBezTo>
                  <a:cubicBezTo>
                    <a:pt x="29814" y="159629"/>
                    <a:pt x="97884" y="111270"/>
                    <a:pt x="100740" y="109244"/>
                  </a:cubicBezTo>
                  <a:close/>
                </a:path>
              </a:pathLst>
            </a:custGeom>
            <a:solidFill>
              <a:schemeClr val="accent2"/>
            </a:solidFill>
            <a:ln w="9168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Vrije vorm 81">
              <a:extLst>
                <a:ext uri="{FF2B5EF4-FFF2-40B4-BE49-F238E27FC236}">
                  <a16:creationId xmlns:a16="http://schemas.microsoft.com/office/drawing/2014/main" id="{1592E9DD-4927-820C-FA0E-A2B623E99DB7}"/>
                </a:ext>
              </a:extLst>
            </p:cNvPr>
            <p:cNvSpPr/>
            <p:nvPr/>
          </p:nvSpPr>
          <p:spPr>
            <a:xfrm>
              <a:off x="5407336" y="5886356"/>
              <a:ext cx="18422" cy="18249"/>
            </a:xfrm>
            <a:custGeom>
              <a:avLst/>
              <a:gdLst>
                <a:gd name="csX0" fmla="*/ 5711 w 18422"/>
                <a:gd name="csY0" fmla="*/ 17605 h 18249"/>
                <a:gd name="csX1" fmla="*/ 9211 w 18422"/>
                <a:gd name="csY1" fmla="*/ 18250 h 18249"/>
                <a:gd name="csX2" fmla="*/ 15751 w 18422"/>
                <a:gd name="csY2" fmla="*/ 15578 h 18249"/>
                <a:gd name="csX3" fmla="*/ 18422 w 18422"/>
                <a:gd name="csY3" fmla="*/ 9039 h 18249"/>
                <a:gd name="csX4" fmla="*/ 15751 w 18422"/>
                <a:gd name="csY4" fmla="*/ 2591 h 18249"/>
                <a:gd name="csX5" fmla="*/ 2763 w 18422"/>
                <a:gd name="csY5" fmla="*/ 2591 h 18249"/>
                <a:gd name="csX6" fmla="*/ 0 w 18422"/>
                <a:gd name="csY6" fmla="*/ 9039 h 18249"/>
                <a:gd name="csX7" fmla="*/ 2763 w 18422"/>
                <a:gd name="csY7" fmla="*/ 15578 h 18249"/>
                <a:gd name="csX8" fmla="*/ 5711 w 18422"/>
                <a:gd name="csY8" fmla="*/ 17605 h 182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8422" h="18249">
                  <a:moveTo>
                    <a:pt x="5711" y="17605"/>
                  </a:moveTo>
                  <a:cubicBezTo>
                    <a:pt x="6816" y="18065"/>
                    <a:pt x="8014" y="18250"/>
                    <a:pt x="9211" y="18250"/>
                  </a:cubicBezTo>
                  <a:cubicBezTo>
                    <a:pt x="11698" y="18250"/>
                    <a:pt x="14001" y="17329"/>
                    <a:pt x="15751" y="15578"/>
                  </a:cubicBezTo>
                  <a:cubicBezTo>
                    <a:pt x="17501" y="13920"/>
                    <a:pt x="18422" y="11526"/>
                    <a:pt x="18422" y="9039"/>
                  </a:cubicBezTo>
                  <a:cubicBezTo>
                    <a:pt x="18422" y="6644"/>
                    <a:pt x="17501" y="4249"/>
                    <a:pt x="15751" y="2591"/>
                  </a:cubicBezTo>
                  <a:cubicBezTo>
                    <a:pt x="12343" y="-817"/>
                    <a:pt x="6171" y="-909"/>
                    <a:pt x="2763" y="2591"/>
                  </a:cubicBezTo>
                  <a:cubicBezTo>
                    <a:pt x="1013" y="4341"/>
                    <a:pt x="0" y="6644"/>
                    <a:pt x="0" y="9039"/>
                  </a:cubicBezTo>
                  <a:cubicBezTo>
                    <a:pt x="0" y="11526"/>
                    <a:pt x="1013" y="13920"/>
                    <a:pt x="2763" y="15578"/>
                  </a:cubicBezTo>
                  <a:cubicBezTo>
                    <a:pt x="3592" y="16500"/>
                    <a:pt x="4606" y="17144"/>
                    <a:pt x="5711" y="17605"/>
                  </a:cubicBezTo>
                  <a:close/>
                </a:path>
              </a:pathLst>
            </a:custGeom>
            <a:solidFill>
              <a:schemeClr val="accent2"/>
            </a:solidFill>
            <a:ln w="9168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Vrije vorm 82">
              <a:extLst>
                <a:ext uri="{FF2B5EF4-FFF2-40B4-BE49-F238E27FC236}">
                  <a16:creationId xmlns:a16="http://schemas.microsoft.com/office/drawing/2014/main" id="{04FC7381-D4F7-E0C5-B7B3-53BD672676AD}"/>
                </a:ext>
              </a:extLst>
            </p:cNvPr>
            <p:cNvSpPr/>
            <p:nvPr/>
          </p:nvSpPr>
          <p:spPr>
            <a:xfrm>
              <a:off x="6644676" y="5657205"/>
              <a:ext cx="536368" cy="521171"/>
            </a:xfrm>
            <a:custGeom>
              <a:avLst/>
              <a:gdLst>
                <a:gd name="csX0" fmla="*/ 49623 w 536368"/>
                <a:gd name="csY0" fmla="*/ 215330 h 521171"/>
                <a:gd name="csX1" fmla="*/ 44697 w 536368"/>
                <a:gd name="csY1" fmla="*/ 261927 h 521171"/>
                <a:gd name="csX2" fmla="*/ 107505 w 536368"/>
                <a:gd name="csY2" fmla="*/ 368132 h 521171"/>
                <a:gd name="csX3" fmla="*/ 155606 w 536368"/>
                <a:gd name="csY3" fmla="*/ 385050 h 521171"/>
                <a:gd name="csX4" fmla="*/ 126329 w 536368"/>
                <a:gd name="csY4" fmla="*/ 436281 h 521171"/>
                <a:gd name="csX5" fmla="*/ 112310 w 536368"/>
                <a:gd name="csY5" fmla="*/ 503104 h 521171"/>
                <a:gd name="csX6" fmla="*/ 131923 w 536368"/>
                <a:gd name="csY6" fmla="*/ 520902 h 521171"/>
                <a:gd name="csX7" fmla="*/ 134092 w 536368"/>
                <a:gd name="csY7" fmla="*/ 521172 h 521171"/>
                <a:gd name="csX8" fmla="*/ 286063 w 536368"/>
                <a:gd name="csY8" fmla="*/ 521172 h 521171"/>
                <a:gd name="csX9" fmla="*/ 295002 w 536368"/>
                <a:gd name="csY9" fmla="*/ 512232 h 521171"/>
                <a:gd name="csX10" fmla="*/ 295002 w 536368"/>
                <a:gd name="csY10" fmla="*/ 494353 h 521171"/>
                <a:gd name="csX11" fmla="*/ 268184 w 536368"/>
                <a:gd name="csY11" fmla="*/ 467535 h 521171"/>
                <a:gd name="csX12" fmla="*/ 207636 w 536368"/>
                <a:gd name="csY12" fmla="*/ 467535 h 521171"/>
                <a:gd name="csX13" fmla="*/ 249848 w 536368"/>
                <a:gd name="csY13" fmla="*/ 420044 h 521171"/>
                <a:gd name="csX14" fmla="*/ 256412 w 536368"/>
                <a:gd name="csY14" fmla="*/ 370362 h 521171"/>
                <a:gd name="csX15" fmla="*/ 231359 w 536368"/>
                <a:gd name="csY15" fmla="*/ 320256 h 521171"/>
                <a:gd name="csX16" fmla="*/ 312881 w 536368"/>
                <a:gd name="csY16" fmla="*/ 318275 h 521171"/>
                <a:gd name="csX17" fmla="*/ 312881 w 536368"/>
                <a:gd name="csY17" fmla="*/ 378140 h 521171"/>
                <a:gd name="csX18" fmla="*/ 315285 w 536368"/>
                <a:gd name="csY18" fmla="*/ 384239 h 521171"/>
                <a:gd name="csX19" fmla="*/ 435138 w 536368"/>
                <a:gd name="csY19" fmla="*/ 512651 h 521171"/>
                <a:gd name="csX20" fmla="*/ 454740 w 536368"/>
                <a:gd name="csY20" fmla="*/ 521172 h 521171"/>
                <a:gd name="csX21" fmla="*/ 527429 w 536368"/>
                <a:gd name="csY21" fmla="*/ 521172 h 521171"/>
                <a:gd name="csX22" fmla="*/ 536368 w 536368"/>
                <a:gd name="csY22" fmla="*/ 512232 h 521171"/>
                <a:gd name="csX23" fmla="*/ 536368 w 536368"/>
                <a:gd name="csY23" fmla="*/ 498901 h 521171"/>
                <a:gd name="csX24" fmla="*/ 516925 w 536368"/>
                <a:gd name="csY24" fmla="*/ 473109 h 521171"/>
                <a:gd name="csX25" fmla="*/ 469757 w 536368"/>
                <a:gd name="csY25" fmla="*/ 459638 h 521171"/>
                <a:gd name="csX26" fmla="*/ 384397 w 536368"/>
                <a:gd name="csY26" fmla="*/ 365744 h 521171"/>
                <a:gd name="csX27" fmla="*/ 384397 w 536368"/>
                <a:gd name="csY27" fmla="*/ 309761 h 521171"/>
                <a:gd name="csX28" fmla="*/ 414314 w 536368"/>
                <a:gd name="csY28" fmla="*/ 272364 h 521171"/>
                <a:gd name="csX29" fmla="*/ 497034 w 536368"/>
                <a:gd name="csY29" fmla="*/ 260140 h 521171"/>
                <a:gd name="csX30" fmla="*/ 516401 w 536368"/>
                <a:gd name="csY30" fmla="*/ 227735 h 521171"/>
                <a:gd name="csX31" fmla="*/ 501133 w 536368"/>
                <a:gd name="csY31" fmla="*/ 187603 h 521171"/>
                <a:gd name="csX32" fmla="*/ 503604 w 536368"/>
                <a:gd name="csY32" fmla="*/ 152582 h 521171"/>
                <a:gd name="csX33" fmla="*/ 470757 w 536368"/>
                <a:gd name="csY33" fmla="*/ 79929 h 521171"/>
                <a:gd name="csX34" fmla="*/ 354751 w 536368"/>
                <a:gd name="csY34" fmla="*/ 83563 h 521171"/>
                <a:gd name="csX35" fmla="*/ 348639 w 536368"/>
                <a:gd name="csY35" fmla="*/ 83138 h 521171"/>
                <a:gd name="csX36" fmla="*/ 317034 w 536368"/>
                <a:gd name="csY36" fmla="*/ 96229 h 521171"/>
                <a:gd name="csX37" fmla="*/ 309585 w 536368"/>
                <a:gd name="csY37" fmla="*/ 106080 h 521171"/>
                <a:gd name="csX38" fmla="*/ 301828 w 536368"/>
                <a:gd name="csY38" fmla="*/ 109956 h 521171"/>
                <a:gd name="csX39" fmla="*/ 103956 w 536368"/>
                <a:gd name="csY39" fmla="*/ 142421 h 521171"/>
                <a:gd name="csX40" fmla="*/ 79931 w 536368"/>
                <a:gd name="csY40" fmla="*/ 160246 h 521171"/>
                <a:gd name="csX41" fmla="*/ 53735 w 536368"/>
                <a:gd name="csY41" fmla="*/ 116585 h 521171"/>
                <a:gd name="csX42" fmla="*/ 80455 w 536368"/>
                <a:gd name="csY42" fmla="*/ 92077 h 521171"/>
                <a:gd name="csX43" fmla="*/ 241723 w 536368"/>
                <a:gd name="csY43" fmla="*/ 92077 h 521171"/>
                <a:gd name="csX44" fmla="*/ 294095 w 536368"/>
                <a:gd name="csY44" fmla="*/ 72704 h 521171"/>
                <a:gd name="csX45" fmla="*/ 321913 w 536368"/>
                <a:gd name="csY45" fmla="*/ 48852 h 521171"/>
                <a:gd name="csX46" fmla="*/ 324834 w 536368"/>
                <a:gd name="csY46" fmla="*/ 11038 h 521171"/>
                <a:gd name="csX47" fmla="*/ 323427 w 536368"/>
                <a:gd name="csY47" fmla="*/ 9519 h 521171"/>
                <a:gd name="csX48" fmla="*/ 321806 w 536368"/>
                <a:gd name="csY48" fmla="*/ 7900 h 521171"/>
                <a:gd name="csX49" fmla="*/ 285681 w 536368"/>
                <a:gd name="csY49" fmla="*/ 6259 h 521171"/>
                <a:gd name="csX50" fmla="*/ 264474 w 536368"/>
                <a:gd name="csY50" fmla="*/ 23939 h 521171"/>
                <a:gd name="csX51" fmla="*/ 224414 w 536368"/>
                <a:gd name="csY51" fmla="*/ 38440 h 521171"/>
                <a:gd name="csX52" fmla="*/ 80455 w 536368"/>
                <a:gd name="csY52" fmla="*/ 38440 h 521171"/>
                <a:gd name="csX53" fmla="*/ 0 w 536368"/>
                <a:gd name="csY53" fmla="*/ 118895 h 521171"/>
                <a:gd name="csX54" fmla="*/ 0 w 536368"/>
                <a:gd name="csY54" fmla="*/ 127835 h 521171"/>
                <a:gd name="csX55" fmla="*/ 1218 w 536368"/>
                <a:gd name="csY55" fmla="*/ 132339 h 521171"/>
                <a:gd name="csX56" fmla="*/ 485330 w 536368"/>
                <a:gd name="csY56" fmla="*/ 196714 h 521171"/>
                <a:gd name="csX57" fmla="*/ 498562 w 536368"/>
                <a:gd name="csY57" fmla="*/ 226529 h 521171"/>
                <a:gd name="csX58" fmla="*/ 486307 w 536368"/>
                <a:gd name="csY58" fmla="*/ 245836 h 521171"/>
                <a:gd name="csX59" fmla="*/ 417303 w 536368"/>
                <a:gd name="csY59" fmla="*/ 254565 h 521171"/>
                <a:gd name="csX60" fmla="*/ 412889 w 536368"/>
                <a:gd name="csY60" fmla="*/ 229739 h 521171"/>
                <a:gd name="csX61" fmla="*/ 430848 w 536368"/>
                <a:gd name="csY61" fmla="*/ 217056 h 521171"/>
                <a:gd name="csX62" fmla="*/ 437897 w 536368"/>
                <a:gd name="csY62" fmla="*/ 206605 h 521171"/>
                <a:gd name="csX63" fmla="*/ 435461 w 536368"/>
                <a:gd name="csY63" fmla="*/ 202015 h 521171"/>
                <a:gd name="csX64" fmla="*/ 428439 w 536368"/>
                <a:gd name="csY64" fmla="*/ 183608 h 521171"/>
                <a:gd name="csX65" fmla="*/ 443398 w 536368"/>
                <a:gd name="csY65" fmla="*/ 161805 h 521171"/>
                <a:gd name="csX66" fmla="*/ 485710 w 536368"/>
                <a:gd name="csY66" fmla="*/ 158192 h 521171"/>
                <a:gd name="csX67" fmla="*/ 482841 w 536368"/>
                <a:gd name="csY67" fmla="*/ 189020 h 521171"/>
                <a:gd name="csX68" fmla="*/ 485330 w 536368"/>
                <a:gd name="csY68" fmla="*/ 196714 h 521171"/>
                <a:gd name="csX69" fmla="*/ 329672 w 536368"/>
                <a:gd name="csY69" fmla="*/ 108871 h 521171"/>
                <a:gd name="csX70" fmla="*/ 367598 w 536368"/>
                <a:gd name="csY70" fmla="*/ 108871 h 521171"/>
                <a:gd name="csX71" fmla="*/ 367598 w 536368"/>
                <a:gd name="csY71" fmla="*/ 108871 h 521171"/>
                <a:gd name="csX72" fmla="*/ 372850 w 536368"/>
                <a:gd name="csY72" fmla="*/ 116288 h 521171"/>
                <a:gd name="csX73" fmla="*/ 337085 w 536368"/>
                <a:gd name="csY73" fmla="*/ 128888 h 521171"/>
                <a:gd name="csX74" fmla="*/ 337085 w 536368"/>
                <a:gd name="csY74" fmla="*/ 152054 h 521171"/>
                <a:gd name="csX75" fmla="*/ 324429 w 536368"/>
                <a:gd name="csY75" fmla="*/ 116283 h 521171"/>
                <a:gd name="csX76" fmla="*/ 329668 w 536368"/>
                <a:gd name="csY76" fmla="*/ 108871 h 521171"/>
                <a:gd name="csX77" fmla="*/ 370216 w 536368"/>
                <a:gd name="csY77" fmla="*/ 140476 h 521171"/>
                <a:gd name="csX78" fmla="*/ 361276 w 536368"/>
                <a:gd name="csY78" fmla="*/ 149416 h 521171"/>
                <a:gd name="csX79" fmla="*/ 352337 w 536368"/>
                <a:gd name="csY79" fmla="*/ 140476 h 521171"/>
                <a:gd name="csX80" fmla="*/ 361276 w 536368"/>
                <a:gd name="csY80" fmla="*/ 131537 h 521171"/>
                <a:gd name="csX81" fmla="*/ 370220 w 536368"/>
                <a:gd name="csY81" fmla="*/ 140476 h 521171"/>
                <a:gd name="csX82" fmla="*/ 112826 w 536368"/>
                <a:gd name="csY82" fmla="*/ 157945 h 521171"/>
                <a:gd name="csX83" fmla="*/ 303942 w 536368"/>
                <a:gd name="csY83" fmla="*/ 127835 h 521171"/>
                <a:gd name="csX84" fmla="*/ 348638 w 536368"/>
                <a:gd name="csY84" fmla="*/ 172533 h 521171"/>
                <a:gd name="csX85" fmla="*/ 393337 w 536368"/>
                <a:gd name="csY85" fmla="*/ 127836 h 521171"/>
                <a:gd name="csX86" fmla="*/ 380245 w 536368"/>
                <a:gd name="csY86" fmla="*/ 96229 h 521171"/>
                <a:gd name="csX87" fmla="*/ 378010 w 536368"/>
                <a:gd name="csY87" fmla="*/ 94157 h 521171"/>
                <a:gd name="csX88" fmla="*/ 461161 w 536368"/>
                <a:gd name="csY88" fmla="*/ 95010 h 521171"/>
                <a:gd name="csX89" fmla="*/ 484739 w 536368"/>
                <a:gd name="csY89" fmla="*/ 138664 h 521171"/>
                <a:gd name="csX90" fmla="*/ 432674 w 536368"/>
                <a:gd name="csY90" fmla="*/ 147502 h 521171"/>
                <a:gd name="csX91" fmla="*/ 410597 w 536368"/>
                <a:gd name="csY91" fmla="*/ 182483 h 521171"/>
                <a:gd name="csX92" fmla="*/ 415272 w 536368"/>
                <a:gd name="csY92" fmla="*/ 203903 h 521171"/>
                <a:gd name="csX93" fmla="*/ 396574 w 536368"/>
                <a:gd name="csY93" fmla="*/ 222436 h 521171"/>
                <a:gd name="csX94" fmla="*/ 400499 w 536368"/>
                <a:gd name="csY94" fmla="*/ 261015 h 521171"/>
                <a:gd name="csX95" fmla="*/ 368477 w 536368"/>
                <a:gd name="csY95" fmla="*/ 301037 h 521171"/>
                <a:gd name="csX96" fmla="*/ 366518 w 536368"/>
                <a:gd name="csY96" fmla="*/ 306624 h 521171"/>
                <a:gd name="csX97" fmla="*/ 366518 w 536368"/>
                <a:gd name="csY97" fmla="*/ 369201 h 521171"/>
                <a:gd name="csX98" fmla="*/ 368842 w 536368"/>
                <a:gd name="csY98" fmla="*/ 375214 h 521171"/>
                <a:gd name="csX99" fmla="*/ 458237 w 536368"/>
                <a:gd name="csY99" fmla="*/ 473548 h 521171"/>
                <a:gd name="csX100" fmla="*/ 462396 w 536368"/>
                <a:gd name="csY100" fmla="*/ 476130 h 521171"/>
                <a:gd name="csX101" fmla="*/ 511998 w 536368"/>
                <a:gd name="csY101" fmla="*/ 490297 h 521171"/>
                <a:gd name="csX102" fmla="*/ 518488 w 536368"/>
                <a:gd name="csY102" fmla="*/ 498901 h 521171"/>
                <a:gd name="csX103" fmla="*/ 518488 w 536368"/>
                <a:gd name="csY103" fmla="*/ 503293 h 521171"/>
                <a:gd name="csX104" fmla="*/ 454740 w 536368"/>
                <a:gd name="csY104" fmla="*/ 503293 h 521171"/>
                <a:gd name="csX105" fmla="*/ 448212 w 536368"/>
                <a:gd name="csY105" fmla="*/ 500455 h 521171"/>
                <a:gd name="csX106" fmla="*/ 330760 w 536368"/>
                <a:gd name="csY106" fmla="*/ 374617 h 521171"/>
                <a:gd name="csX107" fmla="*/ 330760 w 536368"/>
                <a:gd name="csY107" fmla="*/ 306624 h 521171"/>
                <a:gd name="csX108" fmla="*/ 321821 w 536368"/>
                <a:gd name="csY108" fmla="*/ 297685 h 521171"/>
                <a:gd name="csX109" fmla="*/ 319004 w 536368"/>
                <a:gd name="csY109" fmla="*/ 298141 h 521171"/>
                <a:gd name="csX110" fmla="*/ 217374 w 536368"/>
                <a:gd name="csY110" fmla="*/ 298141 h 521171"/>
                <a:gd name="csX111" fmla="*/ 206067 w 536368"/>
                <a:gd name="csY111" fmla="*/ 303795 h 521171"/>
                <a:gd name="csX112" fmla="*/ 206552 w 536368"/>
                <a:gd name="csY112" fmla="*/ 310619 h 521171"/>
                <a:gd name="csX113" fmla="*/ 240419 w 536368"/>
                <a:gd name="csY113" fmla="*/ 378364 h 521171"/>
                <a:gd name="csX114" fmla="*/ 236484 w 536368"/>
                <a:gd name="csY114" fmla="*/ 408176 h 521171"/>
                <a:gd name="csX115" fmla="*/ 181048 w 536368"/>
                <a:gd name="csY115" fmla="*/ 470540 h 521171"/>
                <a:gd name="csX116" fmla="*/ 181799 w 536368"/>
                <a:gd name="csY116" fmla="*/ 483160 h 521171"/>
                <a:gd name="csX117" fmla="*/ 187729 w 536368"/>
                <a:gd name="csY117" fmla="*/ 485414 h 521171"/>
                <a:gd name="csX118" fmla="*/ 268184 w 536368"/>
                <a:gd name="csY118" fmla="*/ 485414 h 521171"/>
                <a:gd name="csX119" fmla="*/ 277124 w 536368"/>
                <a:gd name="csY119" fmla="*/ 494353 h 521171"/>
                <a:gd name="csX120" fmla="*/ 277124 w 536368"/>
                <a:gd name="csY120" fmla="*/ 503293 h 521171"/>
                <a:gd name="csX121" fmla="*/ 135625 w 536368"/>
                <a:gd name="csY121" fmla="*/ 503293 h 521171"/>
                <a:gd name="csX122" fmla="*/ 128613 w 536368"/>
                <a:gd name="csY122" fmla="*/ 495743 h 521171"/>
                <a:gd name="csX123" fmla="*/ 141854 w 536368"/>
                <a:gd name="csY123" fmla="*/ 445151 h 521171"/>
                <a:gd name="csX124" fmla="*/ 177612 w 536368"/>
                <a:gd name="csY124" fmla="*/ 382575 h 521171"/>
                <a:gd name="csX125" fmla="*/ 174286 w 536368"/>
                <a:gd name="csY125" fmla="*/ 370378 h 521171"/>
                <a:gd name="csX126" fmla="*/ 170535 w 536368"/>
                <a:gd name="csY126" fmla="*/ 369226 h 521171"/>
                <a:gd name="csX127" fmla="*/ 115982 w 536368"/>
                <a:gd name="csY127" fmla="*/ 352390 h 521171"/>
                <a:gd name="csX128" fmla="*/ 62576 w 536368"/>
                <a:gd name="csY128" fmla="*/ 261927 h 521171"/>
                <a:gd name="csX129" fmla="*/ 112826 w 536368"/>
                <a:gd name="csY129" fmla="*/ 157945 h 521171"/>
                <a:gd name="csX130" fmla="*/ 17879 w 536368"/>
                <a:gd name="csY130" fmla="*/ 118895 h 521171"/>
                <a:gd name="csX131" fmla="*/ 80455 w 536368"/>
                <a:gd name="csY131" fmla="*/ 56319 h 521171"/>
                <a:gd name="csX132" fmla="*/ 224414 w 536368"/>
                <a:gd name="csY132" fmla="*/ 56319 h 521171"/>
                <a:gd name="csX133" fmla="*/ 275919 w 536368"/>
                <a:gd name="csY133" fmla="*/ 37675 h 521171"/>
                <a:gd name="csX134" fmla="*/ 297126 w 536368"/>
                <a:gd name="csY134" fmla="*/ 20003 h 521171"/>
                <a:gd name="csX135" fmla="*/ 309164 w 536368"/>
                <a:gd name="csY135" fmla="*/ 20551 h 521171"/>
                <a:gd name="csX136" fmla="*/ 310783 w 536368"/>
                <a:gd name="csY136" fmla="*/ 22170 h 521171"/>
                <a:gd name="csX137" fmla="*/ 310783 w 536368"/>
                <a:gd name="csY137" fmla="*/ 34813 h 521171"/>
                <a:gd name="csX138" fmla="*/ 310280 w 536368"/>
                <a:gd name="csY138" fmla="*/ 35278 h 521171"/>
                <a:gd name="csX139" fmla="*/ 282456 w 536368"/>
                <a:gd name="csY139" fmla="*/ 59133 h 521171"/>
                <a:gd name="csX140" fmla="*/ 241723 w 536368"/>
                <a:gd name="csY140" fmla="*/ 74198 h 521171"/>
                <a:gd name="csX141" fmla="*/ 80455 w 536368"/>
                <a:gd name="csY141" fmla="*/ 74198 h 521171"/>
                <a:gd name="csX142" fmla="*/ 35758 w 536368"/>
                <a:gd name="csY142" fmla="*/ 118895 h 521171"/>
                <a:gd name="csX143" fmla="*/ 37032 w 536368"/>
                <a:gd name="csY143" fmla="*/ 123495 h 521171"/>
                <a:gd name="csX144" fmla="*/ 67655 w 536368"/>
                <a:gd name="csY144" fmla="*/ 174536 h 521171"/>
                <a:gd name="csX145" fmla="*/ 58280 w 536368"/>
                <a:gd name="csY145" fmla="*/ 190472 h 521171"/>
                <a:gd name="csX146" fmla="*/ 57203 w 536368"/>
                <a:gd name="csY146" fmla="*/ 192836 h 521171"/>
                <a:gd name="csX147" fmla="*/ 17879 w 536368"/>
                <a:gd name="csY147" fmla="*/ 125418 h 521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  <a:cxn ang="0">
                  <a:pos x="csX72" y="csY72"/>
                </a:cxn>
                <a:cxn ang="0">
                  <a:pos x="csX73" y="csY73"/>
                </a:cxn>
                <a:cxn ang="0">
                  <a:pos x="csX74" y="csY74"/>
                </a:cxn>
                <a:cxn ang="0">
                  <a:pos x="csX75" y="csY75"/>
                </a:cxn>
                <a:cxn ang="0">
                  <a:pos x="csX76" y="csY76"/>
                </a:cxn>
                <a:cxn ang="0">
                  <a:pos x="csX77" y="csY77"/>
                </a:cxn>
                <a:cxn ang="0">
                  <a:pos x="csX78" y="csY78"/>
                </a:cxn>
                <a:cxn ang="0">
                  <a:pos x="csX79" y="csY79"/>
                </a:cxn>
                <a:cxn ang="0">
                  <a:pos x="csX80" y="csY80"/>
                </a:cxn>
                <a:cxn ang="0">
                  <a:pos x="csX81" y="csY81"/>
                </a:cxn>
                <a:cxn ang="0">
                  <a:pos x="csX82" y="csY82"/>
                </a:cxn>
                <a:cxn ang="0">
                  <a:pos x="csX83" y="csY83"/>
                </a:cxn>
                <a:cxn ang="0">
                  <a:pos x="csX84" y="csY84"/>
                </a:cxn>
                <a:cxn ang="0">
                  <a:pos x="csX85" y="csY85"/>
                </a:cxn>
                <a:cxn ang="0">
                  <a:pos x="csX86" y="csY86"/>
                </a:cxn>
                <a:cxn ang="0">
                  <a:pos x="csX87" y="csY87"/>
                </a:cxn>
                <a:cxn ang="0">
                  <a:pos x="csX88" y="csY88"/>
                </a:cxn>
                <a:cxn ang="0">
                  <a:pos x="csX89" y="csY89"/>
                </a:cxn>
                <a:cxn ang="0">
                  <a:pos x="csX90" y="csY90"/>
                </a:cxn>
                <a:cxn ang="0">
                  <a:pos x="csX91" y="csY91"/>
                </a:cxn>
                <a:cxn ang="0">
                  <a:pos x="csX92" y="csY92"/>
                </a:cxn>
                <a:cxn ang="0">
                  <a:pos x="csX93" y="csY93"/>
                </a:cxn>
                <a:cxn ang="0">
                  <a:pos x="csX94" y="csY94"/>
                </a:cxn>
                <a:cxn ang="0">
                  <a:pos x="csX95" y="csY95"/>
                </a:cxn>
                <a:cxn ang="0">
                  <a:pos x="csX96" y="csY96"/>
                </a:cxn>
                <a:cxn ang="0">
                  <a:pos x="csX97" y="csY97"/>
                </a:cxn>
                <a:cxn ang="0">
                  <a:pos x="csX98" y="csY98"/>
                </a:cxn>
                <a:cxn ang="0">
                  <a:pos x="csX99" y="csY99"/>
                </a:cxn>
                <a:cxn ang="0">
                  <a:pos x="csX100" y="csY100"/>
                </a:cxn>
                <a:cxn ang="0">
                  <a:pos x="csX101" y="csY101"/>
                </a:cxn>
                <a:cxn ang="0">
                  <a:pos x="csX102" y="csY102"/>
                </a:cxn>
                <a:cxn ang="0">
                  <a:pos x="csX103" y="csY103"/>
                </a:cxn>
                <a:cxn ang="0">
                  <a:pos x="csX104" y="csY104"/>
                </a:cxn>
                <a:cxn ang="0">
                  <a:pos x="csX105" y="csY105"/>
                </a:cxn>
                <a:cxn ang="0">
                  <a:pos x="csX106" y="csY106"/>
                </a:cxn>
                <a:cxn ang="0">
                  <a:pos x="csX107" y="csY107"/>
                </a:cxn>
                <a:cxn ang="0">
                  <a:pos x="csX108" y="csY108"/>
                </a:cxn>
                <a:cxn ang="0">
                  <a:pos x="csX109" y="csY109"/>
                </a:cxn>
                <a:cxn ang="0">
                  <a:pos x="csX110" y="csY110"/>
                </a:cxn>
                <a:cxn ang="0">
                  <a:pos x="csX111" y="csY111"/>
                </a:cxn>
                <a:cxn ang="0">
                  <a:pos x="csX112" y="csY112"/>
                </a:cxn>
                <a:cxn ang="0">
                  <a:pos x="csX113" y="csY113"/>
                </a:cxn>
                <a:cxn ang="0">
                  <a:pos x="csX114" y="csY114"/>
                </a:cxn>
                <a:cxn ang="0">
                  <a:pos x="csX115" y="csY115"/>
                </a:cxn>
                <a:cxn ang="0">
                  <a:pos x="csX116" y="csY116"/>
                </a:cxn>
                <a:cxn ang="0">
                  <a:pos x="csX117" y="csY117"/>
                </a:cxn>
                <a:cxn ang="0">
                  <a:pos x="csX118" y="csY118"/>
                </a:cxn>
                <a:cxn ang="0">
                  <a:pos x="csX119" y="csY119"/>
                </a:cxn>
                <a:cxn ang="0">
                  <a:pos x="csX120" y="csY120"/>
                </a:cxn>
                <a:cxn ang="0">
                  <a:pos x="csX121" y="csY121"/>
                </a:cxn>
                <a:cxn ang="0">
                  <a:pos x="csX122" y="csY122"/>
                </a:cxn>
                <a:cxn ang="0">
                  <a:pos x="csX123" y="csY123"/>
                </a:cxn>
                <a:cxn ang="0">
                  <a:pos x="csX124" y="csY124"/>
                </a:cxn>
                <a:cxn ang="0">
                  <a:pos x="csX125" y="csY125"/>
                </a:cxn>
                <a:cxn ang="0">
                  <a:pos x="csX126" y="csY126"/>
                </a:cxn>
                <a:cxn ang="0">
                  <a:pos x="csX127" y="csY127"/>
                </a:cxn>
                <a:cxn ang="0">
                  <a:pos x="csX128" y="csY128"/>
                </a:cxn>
                <a:cxn ang="0">
                  <a:pos x="csX129" y="csY129"/>
                </a:cxn>
                <a:cxn ang="0">
                  <a:pos x="csX130" y="csY130"/>
                </a:cxn>
                <a:cxn ang="0">
                  <a:pos x="csX131" y="csY131"/>
                </a:cxn>
                <a:cxn ang="0">
                  <a:pos x="csX132" y="csY132"/>
                </a:cxn>
                <a:cxn ang="0">
                  <a:pos x="csX133" y="csY133"/>
                </a:cxn>
                <a:cxn ang="0">
                  <a:pos x="csX134" y="csY134"/>
                </a:cxn>
                <a:cxn ang="0">
                  <a:pos x="csX135" y="csY135"/>
                </a:cxn>
                <a:cxn ang="0">
                  <a:pos x="csX136" y="csY136"/>
                </a:cxn>
                <a:cxn ang="0">
                  <a:pos x="csX137" y="csY137"/>
                </a:cxn>
                <a:cxn ang="0">
                  <a:pos x="csX138" y="csY138"/>
                </a:cxn>
                <a:cxn ang="0">
                  <a:pos x="csX139" y="csY139"/>
                </a:cxn>
                <a:cxn ang="0">
                  <a:pos x="csX140" y="csY140"/>
                </a:cxn>
                <a:cxn ang="0">
                  <a:pos x="csX141" y="csY141"/>
                </a:cxn>
                <a:cxn ang="0">
                  <a:pos x="csX142" y="csY142"/>
                </a:cxn>
                <a:cxn ang="0">
                  <a:pos x="csX143" y="csY143"/>
                </a:cxn>
                <a:cxn ang="0">
                  <a:pos x="csX144" y="csY144"/>
                </a:cxn>
                <a:cxn ang="0">
                  <a:pos x="csX145" y="csY145"/>
                </a:cxn>
                <a:cxn ang="0">
                  <a:pos x="csX146" y="csY146"/>
                </a:cxn>
                <a:cxn ang="0">
                  <a:pos x="csX147" y="csY147"/>
                </a:cxn>
              </a:cxnLst>
              <a:rect l="l" t="t" r="r" b="b"/>
              <a:pathLst>
                <a:path w="536368" h="521171">
                  <a:moveTo>
                    <a:pt x="49623" y="215330"/>
                  </a:moveTo>
                  <a:cubicBezTo>
                    <a:pt x="46329" y="229033"/>
                    <a:pt x="44697" y="244460"/>
                    <a:pt x="44697" y="261927"/>
                  </a:cubicBezTo>
                  <a:cubicBezTo>
                    <a:pt x="44697" y="321754"/>
                    <a:pt x="78852" y="352704"/>
                    <a:pt x="107505" y="368132"/>
                  </a:cubicBezTo>
                  <a:cubicBezTo>
                    <a:pt x="122616" y="376115"/>
                    <a:pt x="138825" y="381816"/>
                    <a:pt x="155606" y="385050"/>
                  </a:cubicBezTo>
                  <a:lnTo>
                    <a:pt x="126329" y="436281"/>
                  </a:lnTo>
                  <a:cubicBezTo>
                    <a:pt x="110171" y="464552"/>
                    <a:pt x="105454" y="487041"/>
                    <a:pt x="112310" y="503104"/>
                  </a:cubicBezTo>
                  <a:cubicBezTo>
                    <a:pt x="115818" y="511699"/>
                    <a:pt x="123029" y="518243"/>
                    <a:pt x="131923" y="520902"/>
                  </a:cubicBezTo>
                  <a:cubicBezTo>
                    <a:pt x="132633" y="521081"/>
                    <a:pt x="133361" y="521172"/>
                    <a:pt x="134092" y="521172"/>
                  </a:cubicBezTo>
                  <a:lnTo>
                    <a:pt x="286063" y="521172"/>
                  </a:lnTo>
                  <a:cubicBezTo>
                    <a:pt x="291000" y="521172"/>
                    <a:pt x="295002" y="517169"/>
                    <a:pt x="295002" y="512232"/>
                  </a:cubicBezTo>
                  <a:lnTo>
                    <a:pt x="295002" y="494353"/>
                  </a:lnTo>
                  <a:cubicBezTo>
                    <a:pt x="294986" y="479548"/>
                    <a:pt x="282989" y="467552"/>
                    <a:pt x="268184" y="467535"/>
                  </a:cubicBezTo>
                  <a:lnTo>
                    <a:pt x="207636" y="467535"/>
                  </a:lnTo>
                  <a:lnTo>
                    <a:pt x="249848" y="420044"/>
                  </a:lnTo>
                  <a:cubicBezTo>
                    <a:pt x="262039" y="406407"/>
                    <a:pt x="264643" y="386697"/>
                    <a:pt x="256412" y="370362"/>
                  </a:cubicBezTo>
                  <a:lnTo>
                    <a:pt x="231359" y="320256"/>
                  </a:lnTo>
                  <a:cubicBezTo>
                    <a:pt x="265329" y="326909"/>
                    <a:pt x="296570" y="322016"/>
                    <a:pt x="312881" y="318275"/>
                  </a:cubicBezTo>
                  <a:lnTo>
                    <a:pt x="312881" y="378140"/>
                  </a:lnTo>
                  <a:cubicBezTo>
                    <a:pt x="312881" y="380404"/>
                    <a:pt x="313741" y="382584"/>
                    <a:pt x="315285" y="384239"/>
                  </a:cubicBezTo>
                  <a:lnTo>
                    <a:pt x="435138" y="512651"/>
                  </a:lnTo>
                  <a:cubicBezTo>
                    <a:pt x="440213" y="518079"/>
                    <a:pt x="447309" y="521163"/>
                    <a:pt x="454740" y="521172"/>
                  </a:cubicBezTo>
                  <a:lnTo>
                    <a:pt x="527429" y="521172"/>
                  </a:lnTo>
                  <a:cubicBezTo>
                    <a:pt x="532366" y="521172"/>
                    <a:pt x="536368" y="517169"/>
                    <a:pt x="536368" y="512232"/>
                  </a:cubicBezTo>
                  <a:lnTo>
                    <a:pt x="536368" y="498901"/>
                  </a:lnTo>
                  <a:cubicBezTo>
                    <a:pt x="536325" y="486942"/>
                    <a:pt x="528409" y="476442"/>
                    <a:pt x="516925" y="473109"/>
                  </a:cubicBezTo>
                  <a:lnTo>
                    <a:pt x="469757" y="459638"/>
                  </a:lnTo>
                  <a:lnTo>
                    <a:pt x="384397" y="365744"/>
                  </a:lnTo>
                  <a:lnTo>
                    <a:pt x="384397" y="309761"/>
                  </a:lnTo>
                  <a:lnTo>
                    <a:pt x="414314" y="272364"/>
                  </a:lnTo>
                  <a:cubicBezTo>
                    <a:pt x="428946" y="276600"/>
                    <a:pt x="465684" y="283650"/>
                    <a:pt x="497034" y="260140"/>
                  </a:cubicBezTo>
                  <a:cubicBezTo>
                    <a:pt x="508991" y="251171"/>
                    <a:pt x="515510" y="240267"/>
                    <a:pt x="516401" y="227735"/>
                  </a:cubicBezTo>
                  <a:cubicBezTo>
                    <a:pt x="517666" y="209941"/>
                    <a:pt x="506730" y="194340"/>
                    <a:pt x="501133" y="187603"/>
                  </a:cubicBezTo>
                  <a:cubicBezTo>
                    <a:pt x="502872" y="176012"/>
                    <a:pt x="503698" y="164302"/>
                    <a:pt x="503604" y="152582"/>
                  </a:cubicBezTo>
                  <a:cubicBezTo>
                    <a:pt x="503045" y="117941"/>
                    <a:pt x="491998" y="93493"/>
                    <a:pt x="470757" y="79929"/>
                  </a:cubicBezTo>
                  <a:cubicBezTo>
                    <a:pt x="428970" y="53246"/>
                    <a:pt x="363163" y="79962"/>
                    <a:pt x="354751" y="83563"/>
                  </a:cubicBezTo>
                  <a:cubicBezTo>
                    <a:pt x="352726" y="83284"/>
                    <a:pt x="350683" y="83142"/>
                    <a:pt x="348639" y="83138"/>
                  </a:cubicBezTo>
                  <a:cubicBezTo>
                    <a:pt x="336779" y="83105"/>
                    <a:pt x="325398" y="87820"/>
                    <a:pt x="317034" y="96229"/>
                  </a:cubicBezTo>
                  <a:cubicBezTo>
                    <a:pt x="314109" y="99154"/>
                    <a:pt x="311602" y="102469"/>
                    <a:pt x="309585" y="106080"/>
                  </a:cubicBezTo>
                  <a:lnTo>
                    <a:pt x="301828" y="109956"/>
                  </a:lnTo>
                  <a:cubicBezTo>
                    <a:pt x="204052" y="110098"/>
                    <a:pt x="142968" y="120125"/>
                    <a:pt x="103956" y="142421"/>
                  </a:cubicBezTo>
                  <a:cubicBezTo>
                    <a:pt x="95232" y="147332"/>
                    <a:pt x="87161" y="153321"/>
                    <a:pt x="79931" y="160246"/>
                  </a:cubicBezTo>
                  <a:lnTo>
                    <a:pt x="53735" y="116585"/>
                  </a:lnTo>
                  <a:cubicBezTo>
                    <a:pt x="54952" y="102728"/>
                    <a:pt x="66546" y="92095"/>
                    <a:pt x="80455" y="92077"/>
                  </a:cubicBezTo>
                  <a:lnTo>
                    <a:pt x="241723" y="92077"/>
                  </a:lnTo>
                  <a:cubicBezTo>
                    <a:pt x="260932" y="92071"/>
                    <a:pt x="279507" y="85200"/>
                    <a:pt x="294095" y="72704"/>
                  </a:cubicBezTo>
                  <a:lnTo>
                    <a:pt x="321913" y="48852"/>
                  </a:lnTo>
                  <a:cubicBezTo>
                    <a:pt x="333162" y="39217"/>
                    <a:pt x="334469" y="22287"/>
                    <a:pt x="324834" y="11038"/>
                  </a:cubicBezTo>
                  <a:cubicBezTo>
                    <a:pt x="324384" y="10514"/>
                    <a:pt x="323915" y="10007"/>
                    <a:pt x="323427" y="9519"/>
                  </a:cubicBezTo>
                  <a:lnTo>
                    <a:pt x="321806" y="7900"/>
                  </a:lnTo>
                  <a:cubicBezTo>
                    <a:pt x="312027" y="-1966"/>
                    <a:pt x="296314" y="-2680"/>
                    <a:pt x="285681" y="6259"/>
                  </a:cubicBezTo>
                  <a:lnTo>
                    <a:pt x="264474" y="23939"/>
                  </a:lnTo>
                  <a:cubicBezTo>
                    <a:pt x="253223" y="33300"/>
                    <a:pt x="239050" y="38430"/>
                    <a:pt x="224414" y="38440"/>
                  </a:cubicBezTo>
                  <a:lnTo>
                    <a:pt x="80455" y="38440"/>
                  </a:lnTo>
                  <a:cubicBezTo>
                    <a:pt x="36042" y="38490"/>
                    <a:pt x="50" y="74482"/>
                    <a:pt x="0" y="118895"/>
                  </a:cubicBezTo>
                  <a:lnTo>
                    <a:pt x="0" y="127835"/>
                  </a:lnTo>
                  <a:cubicBezTo>
                    <a:pt x="0" y="129417"/>
                    <a:pt x="420" y="130973"/>
                    <a:pt x="1218" y="132339"/>
                  </a:cubicBezTo>
                  <a:close/>
                  <a:moveTo>
                    <a:pt x="485330" y="196714"/>
                  </a:moveTo>
                  <a:cubicBezTo>
                    <a:pt x="485475" y="196860"/>
                    <a:pt x="499681" y="211423"/>
                    <a:pt x="498562" y="226529"/>
                  </a:cubicBezTo>
                  <a:cubicBezTo>
                    <a:pt x="498028" y="233736"/>
                    <a:pt x="494020" y="240050"/>
                    <a:pt x="486307" y="245836"/>
                  </a:cubicBezTo>
                  <a:cubicBezTo>
                    <a:pt x="459866" y="265667"/>
                    <a:pt x="426930" y="257569"/>
                    <a:pt x="417303" y="254565"/>
                  </a:cubicBezTo>
                  <a:cubicBezTo>
                    <a:pt x="413138" y="246928"/>
                    <a:pt x="409623" y="237228"/>
                    <a:pt x="412889" y="229739"/>
                  </a:cubicBezTo>
                  <a:cubicBezTo>
                    <a:pt x="417115" y="220053"/>
                    <a:pt x="430754" y="217075"/>
                    <a:pt x="430848" y="217056"/>
                  </a:cubicBezTo>
                  <a:cubicBezTo>
                    <a:pt x="435681" y="216117"/>
                    <a:pt x="438836" y="211438"/>
                    <a:pt x="437897" y="206605"/>
                  </a:cubicBezTo>
                  <a:cubicBezTo>
                    <a:pt x="437558" y="204867"/>
                    <a:pt x="436711" y="203268"/>
                    <a:pt x="435461" y="202015"/>
                  </a:cubicBezTo>
                  <a:cubicBezTo>
                    <a:pt x="435382" y="201934"/>
                    <a:pt x="427638" y="193825"/>
                    <a:pt x="428439" y="183608"/>
                  </a:cubicBezTo>
                  <a:cubicBezTo>
                    <a:pt x="429025" y="176145"/>
                    <a:pt x="434057" y="168810"/>
                    <a:pt x="443398" y="161805"/>
                  </a:cubicBezTo>
                  <a:cubicBezTo>
                    <a:pt x="456129" y="152258"/>
                    <a:pt x="470346" y="151071"/>
                    <a:pt x="485710" y="158192"/>
                  </a:cubicBezTo>
                  <a:cubicBezTo>
                    <a:pt x="485462" y="168522"/>
                    <a:pt x="484504" y="178822"/>
                    <a:pt x="482841" y="189020"/>
                  </a:cubicBezTo>
                  <a:cubicBezTo>
                    <a:pt x="482405" y="191834"/>
                    <a:pt x="483329" y="194689"/>
                    <a:pt x="485330" y="196714"/>
                  </a:cubicBezTo>
                  <a:close/>
                  <a:moveTo>
                    <a:pt x="329672" y="108871"/>
                  </a:moveTo>
                  <a:cubicBezTo>
                    <a:pt x="340145" y="98398"/>
                    <a:pt x="357125" y="98398"/>
                    <a:pt x="367598" y="108871"/>
                  </a:cubicBezTo>
                  <a:lnTo>
                    <a:pt x="367598" y="108871"/>
                  </a:lnTo>
                  <a:cubicBezTo>
                    <a:pt x="369757" y="111028"/>
                    <a:pt x="371533" y="113536"/>
                    <a:pt x="372850" y="116288"/>
                  </a:cubicBezTo>
                  <a:cubicBezTo>
                    <a:pt x="359494" y="109891"/>
                    <a:pt x="343482" y="115532"/>
                    <a:pt x="337085" y="128888"/>
                  </a:cubicBezTo>
                  <a:cubicBezTo>
                    <a:pt x="333576" y="136211"/>
                    <a:pt x="333576" y="144731"/>
                    <a:pt x="337085" y="152054"/>
                  </a:cubicBezTo>
                  <a:cubicBezTo>
                    <a:pt x="323712" y="145671"/>
                    <a:pt x="318046" y="129656"/>
                    <a:pt x="324429" y="116283"/>
                  </a:cubicBezTo>
                  <a:cubicBezTo>
                    <a:pt x="325741" y="113533"/>
                    <a:pt x="327513" y="111026"/>
                    <a:pt x="329668" y="108871"/>
                  </a:cubicBezTo>
                  <a:close/>
                  <a:moveTo>
                    <a:pt x="370216" y="140476"/>
                  </a:moveTo>
                  <a:cubicBezTo>
                    <a:pt x="370216" y="145413"/>
                    <a:pt x="366213" y="149416"/>
                    <a:pt x="361276" y="149416"/>
                  </a:cubicBezTo>
                  <a:cubicBezTo>
                    <a:pt x="356340" y="149416"/>
                    <a:pt x="352337" y="145413"/>
                    <a:pt x="352337" y="140476"/>
                  </a:cubicBezTo>
                  <a:cubicBezTo>
                    <a:pt x="352337" y="135540"/>
                    <a:pt x="356340" y="131537"/>
                    <a:pt x="361276" y="131537"/>
                  </a:cubicBezTo>
                  <a:cubicBezTo>
                    <a:pt x="366213" y="131539"/>
                    <a:pt x="370216" y="135540"/>
                    <a:pt x="370220" y="140476"/>
                  </a:cubicBezTo>
                  <a:close/>
                  <a:moveTo>
                    <a:pt x="112826" y="157945"/>
                  </a:moveTo>
                  <a:cubicBezTo>
                    <a:pt x="149268" y="137122"/>
                    <a:pt x="208210" y="127835"/>
                    <a:pt x="303942" y="127835"/>
                  </a:cubicBezTo>
                  <a:cubicBezTo>
                    <a:pt x="303942" y="152520"/>
                    <a:pt x="323953" y="172532"/>
                    <a:pt x="348638" y="172533"/>
                  </a:cubicBezTo>
                  <a:cubicBezTo>
                    <a:pt x="373325" y="172533"/>
                    <a:pt x="393337" y="152521"/>
                    <a:pt x="393337" y="127836"/>
                  </a:cubicBezTo>
                  <a:cubicBezTo>
                    <a:pt x="393337" y="115981"/>
                    <a:pt x="388628" y="104612"/>
                    <a:pt x="380245" y="96229"/>
                  </a:cubicBezTo>
                  <a:cubicBezTo>
                    <a:pt x="379523" y="95506"/>
                    <a:pt x="378773" y="94823"/>
                    <a:pt x="378010" y="94157"/>
                  </a:cubicBezTo>
                  <a:cubicBezTo>
                    <a:pt x="399508" y="87431"/>
                    <a:pt x="436857" y="79467"/>
                    <a:pt x="461161" y="95010"/>
                  </a:cubicBezTo>
                  <a:cubicBezTo>
                    <a:pt x="474195" y="103347"/>
                    <a:pt x="482088" y="118007"/>
                    <a:pt x="484739" y="138664"/>
                  </a:cubicBezTo>
                  <a:cubicBezTo>
                    <a:pt x="466332" y="132853"/>
                    <a:pt x="448251" y="135820"/>
                    <a:pt x="432674" y="147502"/>
                  </a:cubicBezTo>
                  <a:cubicBezTo>
                    <a:pt x="418943" y="157800"/>
                    <a:pt x="411515" y="169570"/>
                    <a:pt x="410597" y="182483"/>
                  </a:cubicBezTo>
                  <a:cubicBezTo>
                    <a:pt x="410160" y="189917"/>
                    <a:pt x="411778" y="197327"/>
                    <a:pt x="415272" y="203903"/>
                  </a:cubicBezTo>
                  <a:cubicBezTo>
                    <a:pt x="408548" y="207297"/>
                    <a:pt x="400725" y="213050"/>
                    <a:pt x="396574" y="222436"/>
                  </a:cubicBezTo>
                  <a:cubicBezTo>
                    <a:pt x="391695" y="233463"/>
                    <a:pt x="393030" y="246421"/>
                    <a:pt x="400499" y="261015"/>
                  </a:cubicBezTo>
                  <a:lnTo>
                    <a:pt x="368477" y="301037"/>
                  </a:lnTo>
                  <a:cubicBezTo>
                    <a:pt x="367209" y="302623"/>
                    <a:pt x="366517" y="304594"/>
                    <a:pt x="366518" y="306624"/>
                  </a:cubicBezTo>
                  <a:lnTo>
                    <a:pt x="366518" y="369201"/>
                  </a:lnTo>
                  <a:cubicBezTo>
                    <a:pt x="366518" y="371424"/>
                    <a:pt x="367347" y="373568"/>
                    <a:pt x="368842" y="375214"/>
                  </a:cubicBezTo>
                  <a:lnTo>
                    <a:pt x="458237" y="473548"/>
                  </a:lnTo>
                  <a:cubicBezTo>
                    <a:pt x="459356" y="474779"/>
                    <a:pt x="460796" y="475674"/>
                    <a:pt x="462396" y="476130"/>
                  </a:cubicBezTo>
                  <a:lnTo>
                    <a:pt x="511998" y="490297"/>
                  </a:lnTo>
                  <a:cubicBezTo>
                    <a:pt x="515830" y="491409"/>
                    <a:pt x="518472" y="494911"/>
                    <a:pt x="518488" y="498901"/>
                  </a:cubicBezTo>
                  <a:lnTo>
                    <a:pt x="518488" y="503293"/>
                  </a:lnTo>
                  <a:lnTo>
                    <a:pt x="454740" y="503293"/>
                  </a:lnTo>
                  <a:cubicBezTo>
                    <a:pt x="452264" y="503290"/>
                    <a:pt x="449901" y="502263"/>
                    <a:pt x="448212" y="500455"/>
                  </a:cubicBezTo>
                  <a:lnTo>
                    <a:pt x="330760" y="374617"/>
                  </a:lnTo>
                  <a:lnTo>
                    <a:pt x="330760" y="306624"/>
                  </a:lnTo>
                  <a:cubicBezTo>
                    <a:pt x="330760" y="301687"/>
                    <a:pt x="326758" y="297685"/>
                    <a:pt x="321821" y="297685"/>
                  </a:cubicBezTo>
                  <a:cubicBezTo>
                    <a:pt x="320863" y="297685"/>
                    <a:pt x="319912" y="297839"/>
                    <a:pt x="319004" y="298141"/>
                  </a:cubicBezTo>
                  <a:cubicBezTo>
                    <a:pt x="318493" y="298308"/>
                    <a:pt x="267401" y="314820"/>
                    <a:pt x="217374" y="298141"/>
                  </a:cubicBezTo>
                  <a:cubicBezTo>
                    <a:pt x="212690" y="296580"/>
                    <a:pt x="207628" y="299112"/>
                    <a:pt x="206067" y="303795"/>
                  </a:cubicBezTo>
                  <a:cubicBezTo>
                    <a:pt x="205317" y="306044"/>
                    <a:pt x="205492" y="308498"/>
                    <a:pt x="206552" y="310619"/>
                  </a:cubicBezTo>
                  <a:lnTo>
                    <a:pt x="240419" y="378364"/>
                  </a:lnTo>
                  <a:cubicBezTo>
                    <a:pt x="245358" y="388166"/>
                    <a:pt x="243797" y="399991"/>
                    <a:pt x="236484" y="408176"/>
                  </a:cubicBezTo>
                  <a:lnTo>
                    <a:pt x="181048" y="470540"/>
                  </a:lnTo>
                  <a:cubicBezTo>
                    <a:pt x="177770" y="474232"/>
                    <a:pt x="178107" y="479882"/>
                    <a:pt x="181799" y="483160"/>
                  </a:cubicBezTo>
                  <a:cubicBezTo>
                    <a:pt x="183433" y="484610"/>
                    <a:pt x="185543" y="485413"/>
                    <a:pt x="187729" y="485414"/>
                  </a:cubicBezTo>
                  <a:lnTo>
                    <a:pt x="268184" y="485414"/>
                  </a:lnTo>
                  <a:cubicBezTo>
                    <a:pt x="273119" y="485419"/>
                    <a:pt x="277118" y="489419"/>
                    <a:pt x="277124" y="494353"/>
                  </a:cubicBezTo>
                  <a:lnTo>
                    <a:pt x="277124" y="503293"/>
                  </a:lnTo>
                  <a:lnTo>
                    <a:pt x="135625" y="503293"/>
                  </a:lnTo>
                  <a:cubicBezTo>
                    <a:pt x="132394" y="501786"/>
                    <a:pt x="129877" y="499078"/>
                    <a:pt x="128613" y="495743"/>
                  </a:cubicBezTo>
                  <a:cubicBezTo>
                    <a:pt x="126202" y="489720"/>
                    <a:pt x="124717" y="475141"/>
                    <a:pt x="141854" y="445151"/>
                  </a:cubicBezTo>
                  <a:lnTo>
                    <a:pt x="177612" y="382575"/>
                  </a:lnTo>
                  <a:cubicBezTo>
                    <a:pt x="180061" y="378289"/>
                    <a:pt x="178573" y="372828"/>
                    <a:pt x="174286" y="370378"/>
                  </a:cubicBezTo>
                  <a:cubicBezTo>
                    <a:pt x="173136" y="369721"/>
                    <a:pt x="171855" y="369328"/>
                    <a:pt x="170535" y="369226"/>
                  </a:cubicBezTo>
                  <a:cubicBezTo>
                    <a:pt x="151463" y="367052"/>
                    <a:pt x="132962" y="361342"/>
                    <a:pt x="115982" y="352390"/>
                  </a:cubicBezTo>
                  <a:cubicBezTo>
                    <a:pt x="80545" y="333309"/>
                    <a:pt x="62576" y="302873"/>
                    <a:pt x="62576" y="261927"/>
                  </a:cubicBezTo>
                  <a:cubicBezTo>
                    <a:pt x="62576" y="209874"/>
                    <a:pt x="78074" y="177803"/>
                    <a:pt x="112826" y="157945"/>
                  </a:cubicBezTo>
                  <a:close/>
                  <a:moveTo>
                    <a:pt x="17879" y="118895"/>
                  </a:moveTo>
                  <a:cubicBezTo>
                    <a:pt x="17918" y="84352"/>
                    <a:pt x="45911" y="56358"/>
                    <a:pt x="80455" y="56319"/>
                  </a:cubicBezTo>
                  <a:lnTo>
                    <a:pt x="224414" y="56319"/>
                  </a:lnTo>
                  <a:cubicBezTo>
                    <a:pt x="243232" y="56306"/>
                    <a:pt x="261453" y="49710"/>
                    <a:pt x="275919" y="37675"/>
                  </a:cubicBezTo>
                  <a:lnTo>
                    <a:pt x="297126" y="20003"/>
                  </a:lnTo>
                  <a:cubicBezTo>
                    <a:pt x="300669" y="17023"/>
                    <a:pt x="305906" y="17261"/>
                    <a:pt x="309164" y="20551"/>
                  </a:cubicBezTo>
                  <a:lnTo>
                    <a:pt x="310783" y="22170"/>
                  </a:lnTo>
                  <a:cubicBezTo>
                    <a:pt x="314274" y="25662"/>
                    <a:pt x="314274" y="31322"/>
                    <a:pt x="310783" y="34813"/>
                  </a:cubicBezTo>
                  <a:cubicBezTo>
                    <a:pt x="310621" y="34974"/>
                    <a:pt x="310453" y="35129"/>
                    <a:pt x="310280" y="35278"/>
                  </a:cubicBezTo>
                  <a:lnTo>
                    <a:pt x="282456" y="59133"/>
                  </a:lnTo>
                  <a:cubicBezTo>
                    <a:pt x="271108" y="68851"/>
                    <a:pt x="256662" y="74194"/>
                    <a:pt x="241723" y="74198"/>
                  </a:cubicBezTo>
                  <a:lnTo>
                    <a:pt x="80455" y="74198"/>
                  </a:lnTo>
                  <a:cubicBezTo>
                    <a:pt x="55781" y="74226"/>
                    <a:pt x="35786" y="94221"/>
                    <a:pt x="35758" y="118895"/>
                  </a:cubicBezTo>
                  <a:cubicBezTo>
                    <a:pt x="35758" y="120516"/>
                    <a:pt x="36199" y="122105"/>
                    <a:pt x="37032" y="123495"/>
                  </a:cubicBezTo>
                  <a:lnTo>
                    <a:pt x="67655" y="174536"/>
                  </a:lnTo>
                  <a:cubicBezTo>
                    <a:pt x="64074" y="179565"/>
                    <a:pt x="60937" y="184898"/>
                    <a:pt x="58280" y="190472"/>
                  </a:cubicBezTo>
                  <a:cubicBezTo>
                    <a:pt x="57909" y="191254"/>
                    <a:pt x="57558" y="192045"/>
                    <a:pt x="57203" y="192836"/>
                  </a:cubicBezTo>
                  <a:lnTo>
                    <a:pt x="17879" y="125418"/>
                  </a:lnTo>
                  <a:close/>
                </a:path>
              </a:pathLst>
            </a:custGeom>
            <a:solidFill>
              <a:schemeClr val="accent2"/>
            </a:solidFill>
            <a:ln w="1116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Ovaal 83">
              <a:extLst>
                <a:ext uri="{FF2B5EF4-FFF2-40B4-BE49-F238E27FC236}">
                  <a16:creationId xmlns:a16="http://schemas.microsoft.com/office/drawing/2014/main" id="{FFF52957-8591-025C-8962-C3360F794D9A}"/>
                </a:ext>
              </a:extLst>
            </p:cNvPr>
            <p:cNvSpPr/>
            <p:nvPr/>
          </p:nvSpPr>
          <p:spPr>
            <a:xfrm>
              <a:off x="7091650" y="5838676"/>
              <a:ext cx="17878" cy="17878"/>
            </a:xfrm>
            <a:prstGeom prst="ellipse">
              <a:avLst/>
            </a:prstGeom>
            <a:solidFill>
              <a:schemeClr val="accent2"/>
            </a:solidFill>
            <a:ln w="1116" cap="flat">
              <a:noFill/>
              <a:prstDash val="solid"/>
              <a:miter/>
            </a:ln>
          </p:spPr>
          <p:txBody>
            <a:bodyPr/>
            <a:lstStyle>
              <a:defPPr>
                <a:defRPr lang="en-B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13040F1-A966-9425-5DEE-DB7BA949DF0E}"/>
              </a:ext>
            </a:extLst>
          </p:cNvPr>
          <p:cNvSpPr txBox="1">
            <a:spLocks/>
          </p:cNvSpPr>
          <p:nvPr/>
        </p:nvSpPr>
        <p:spPr>
          <a:xfrm>
            <a:off x="2315302" y="5488400"/>
            <a:ext cx="4110976" cy="1192357"/>
          </a:xfrm>
          <a:prstGeom prst="roundRect">
            <a:avLst>
              <a:gd name="adj" fmla="val 17118"/>
            </a:avLst>
          </a:prstGeom>
          <a:ln w="19050" cap="rnd">
            <a:solidFill>
              <a:schemeClr val="accent4"/>
            </a:solidFill>
            <a:prstDash val="sysDot"/>
          </a:ln>
        </p:spPr>
        <p:txBody>
          <a:bodyPr vert="horz" lIns="180000" tIns="180000" rIns="180000" bIns="180000" rtlCol="0" anchor="ctr">
            <a:noAutofit/>
          </a:bodyPr>
          <a:lstStyle>
            <a:defPPr>
              <a:defRPr lang="en-BE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anrop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/>
          </a:p>
          <a:p>
            <a:pPr algn="ctr"/>
            <a:endParaRPr lang="en-GB" sz="1600"/>
          </a:p>
          <a:p>
            <a:pPr algn="ctr"/>
            <a:r>
              <a:rPr lang="en-GB" sz="1600">
                <a:solidFill>
                  <a:srgbClr val="000000"/>
                </a:solidFill>
              </a:rPr>
              <a:t>Successfully validated platform in </a:t>
            </a:r>
            <a:r>
              <a:rPr lang="en-GB" sz="1600" b="1">
                <a:solidFill>
                  <a:srgbClr val="50A1EB"/>
                </a:solidFill>
              </a:rPr>
              <a:t>NHP</a:t>
            </a:r>
            <a:r>
              <a:rPr lang="en-GB" sz="16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2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6B23-5FCA-A04E-A4E5-EF069119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08995"/>
            <a:ext cx="10735235" cy="5461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… about mRNA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4AAF0-002E-B080-CBF8-ED85CACD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64F8-C236-7448-BCCB-DA12194EED98}" type="slidenum">
              <a:rPr lang="en-BE" smtClean="0"/>
              <a:pPr/>
              <a:t>4</a:t>
            </a:fld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C5A85-B071-5EF6-105E-DE52374B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540"/>
          <a:stretch>
            <a:fillRect/>
          </a:stretch>
        </p:blipFill>
        <p:spPr>
          <a:xfrm>
            <a:off x="7246782" y="2527760"/>
            <a:ext cx="4088753" cy="2538997"/>
          </a:xfrm>
          <a:prstGeom prst="roundRect">
            <a:avLst/>
          </a:prstGeom>
          <a:ln>
            <a:solidFill>
              <a:schemeClr val="accent5"/>
            </a:solidFill>
            <a:prstDash val="sysDot"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578ED7-60E9-9043-43B5-77AFAE59C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48" y="993676"/>
            <a:ext cx="10230629" cy="520515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Reputation of unstable material</a:t>
            </a:r>
          </a:p>
          <a:p>
            <a:r>
              <a:rPr lang="en-US" dirty="0"/>
              <a:t>Linked to several records in developability and regulatory advancement</a:t>
            </a:r>
          </a:p>
          <a:p>
            <a:r>
              <a:rPr lang="en-US" dirty="0"/>
              <a:t>Pursued for drug development in vaccines, gene therapy, cancer immunotherapy, protein replacement… </a:t>
            </a:r>
          </a:p>
          <a:p>
            <a:r>
              <a:rPr lang="en-US" dirty="0"/>
              <a:t>Manufactured by </a:t>
            </a:r>
            <a:r>
              <a:rPr lang="en-US" i="1" dirty="0"/>
              <a:t>in vitro  </a:t>
            </a:r>
            <a:r>
              <a:rPr lang="en-US" dirty="0"/>
              <a:t>transcription</a:t>
            </a:r>
          </a:p>
          <a:p>
            <a:r>
              <a:rPr lang="en-US" dirty="0"/>
              <a:t>Large, very flexible single stranded, hydrophilic</a:t>
            </a:r>
          </a:p>
          <a:p>
            <a:r>
              <a:rPr lang="en-US" dirty="0"/>
              <a:t>Polyanion, negatively charged at physiological pH</a:t>
            </a:r>
          </a:p>
          <a:p>
            <a:r>
              <a:rPr lang="en-US" dirty="0"/>
              <a:t>Several forms have been developed: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Conventional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Self-amplifying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Trans-amplifying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Circular </a:t>
            </a:r>
          </a:p>
          <a:p>
            <a:pPr>
              <a:spcBef>
                <a:spcPts val="400"/>
              </a:spcBef>
            </a:pPr>
            <a:r>
              <a:rPr lang="en-US" dirty="0"/>
              <a:t>Several structural features can be found in most forms: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716BB-A580-C4B6-D311-1F27DC447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03" y="4945798"/>
            <a:ext cx="4653343" cy="1568842"/>
          </a:xfrm>
          <a:prstGeom prst="roundRect">
            <a:avLst/>
          </a:prstGeom>
          <a:ln w="6350">
            <a:solidFill>
              <a:schemeClr val="accent5"/>
            </a:solidFill>
            <a:prstDash val="sysDot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3D2425-2AD2-3E35-B150-E38876A58A8C}"/>
              </a:ext>
            </a:extLst>
          </p:cNvPr>
          <p:cNvSpPr txBox="1"/>
          <p:nvPr/>
        </p:nvSpPr>
        <p:spPr>
          <a:xfrm>
            <a:off x="7558957" y="5375271"/>
            <a:ext cx="4227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88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approach saRNA &amp; LNP development and deliver a successful product?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F1BECAA-041B-A9F6-5518-BD17EF6FF4F2}"/>
              </a:ext>
            </a:extLst>
          </p:cNvPr>
          <p:cNvSpPr/>
          <p:nvPr/>
        </p:nvSpPr>
        <p:spPr>
          <a:xfrm>
            <a:off x="7038831" y="5766639"/>
            <a:ext cx="465511" cy="351533"/>
          </a:xfrm>
          <a:prstGeom prst="rightArrow">
            <a:avLst/>
          </a:prstGeom>
          <a:solidFill>
            <a:srgbClr val="F88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297A4-9AD4-C1D2-5E6F-16B15E66F82B}"/>
              </a:ext>
            </a:extLst>
          </p:cNvPr>
          <p:cNvSpPr txBox="1"/>
          <p:nvPr/>
        </p:nvSpPr>
        <p:spPr>
          <a:xfrm>
            <a:off x="613075" y="6506560"/>
            <a:ext cx="6450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BCCFE0"/>
                </a:solidFill>
              </a:rPr>
              <a:t>McCafferty &amp; all, Mol Ther 2022, 2968-2983; </a:t>
            </a:r>
            <a:r>
              <a:rPr lang="en-US" sz="1000" i="1" dirty="0" err="1">
                <a:solidFill>
                  <a:srgbClr val="BCCFE0"/>
                </a:solidFill>
              </a:rPr>
              <a:t>Papukashvili</a:t>
            </a:r>
            <a:r>
              <a:rPr lang="en-US" sz="1000" i="1" dirty="0">
                <a:solidFill>
                  <a:srgbClr val="BCCFE0"/>
                </a:solidFill>
              </a:rPr>
              <a:t> &amp; all, Int J Mol Sci 2022, 12884</a:t>
            </a:r>
          </a:p>
        </p:txBody>
      </p:sp>
    </p:spTree>
    <p:extLst>
      <p:ext uri="{BB962C8B-B14F-4D97-AF65-F5344CB8AC3E}">
        <p14:creationId xmlns:p14="http://schemas.microsoft.com/office/powerpoint/2010/main" val="347091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0253-57BD-CA5A-8865-6AEFFE46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9592"/>
            <a:ext cx="10735235" cy="546100"/>
          </a:xfrm>
        </p:spPr>
        <p:txBody>
          <a:bodyPr>
            <a:normAutofit/>
          </a:bodyPr>
          <a:lstStyle/>
          <a:p>
            <a:r>
              <a:rPr lang="nl-BE" sz="2800" b="1" dirty="0"/>
              <a:t>mRNA structural features and derived stability challenges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73049-FB2E-B2F1-A6D5-C87FC092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64F8-C236-7448-BCCB-DA12194EED98}" type="slidenum">
              <a:rPr lang="en-BE" smtClean="0"/>
              <a:pPr/>
              <a:t>5</a:t>
            </a:fld>
            <a:endParaRPr lang="en-B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9A2D12-A4C3-1A64-5F15-44C2BCD21991}"/>
              </a:ext>
            </a:extLst>
          </p:cNvPr>
          <p:cNvSpPr txBox="1">
            <a:spLocks/>
          </p:cNvSpPr>
          <p:nvPr/>
        </p:nvSpPr>
        <p:spPr>
          <a:xfrm>
            <a:off x="623888" y="1531100"/>
            <a:ext cx="10515599" cy="5008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nl-BE" sz="1800" dirty="0"/>
              <a:t>Very long, single strands -&gt;  integrity of mRNA primary structure required for expression of intended protein &amp;  correct structure  of protein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saRNA ±9000 nts length or  longer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Degradation rate generally </a:t>
            </a:r>
            <a:r>
              <a:rPr lang="nl-BE" sz="1400"/>
              <a:t>increases</a:t>
            </a:r>
            <a:r>
              <a:rPr lang="nl-BE" sz="1400" dirty="0"/>
              <a:t> with length</a:t>
            </a:r>
          </a:p>
          <a:p>
            <a:r>
              <a:rPr lang="nl-BE" sz="1800" dirty="0"/>
              <a:t>Presence of 2’OH on the sugar unit</a:t>
            </a:r>
          </a:p>
          <a:p>
            <a:pPr lvl="1">
              <a:lnSpc>
                <a:spcPct val="140000"/>
              </a:lnSpc>
            </a:pPr>
            <a:r>
              <a:rPr lang="nl-BE" sz="1400" dirty="0"/>
              <a:t>Increases susceptibility to  strand breakage (via transesterification)</a:t>
            </a:r>
          </a:p>
          <a:p>
            <a:r>
              <a:rPr lang="nl-BE" sz="1800" dirty="0"/>
              <a:t>Higher order structure (secondary)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Able to form a very large number of secondary and tertiary structures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Transition between these structures can occur very fast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May stabilize mRNA molecules 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Transesterification has a higher rate in unstructured mRNAs</a:t>
            </a:r>
          </a:p>
          <a:p>
            <a:pPr lvl="1">
              <a:lnSpc>
                <a:spcPct val="150000"/>
              </a:lnSpc>
            </a:pPr>
            <a:r>
              <a:rPr lang="nl-BE" sz="1400" dirty="0"/>
              <a:t>mRNA conformation in LNPs -&gt; impact on mRNA stability</a:t>
            </a:r>
          </a:p>
          <a:p>
            <a:pPr lvl="1"/>
            <a:endParaRPr lang="nl-BE" sz="14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04E18E3-2429-A697-1763-628FA2A581BE}"/>
              </a:ext>
            </a:extLst>
          </p:cNvPr>
          <p:cNvSpPr txBox="1">
            <a:spLocks/>
          </p:cNvSpPr>
          <p:nvPr/>
        </p:nvSpPr>
        <p:spPr>
          <a:xfrm>
            <a:off x="1052512" y="5794418"/>
            <a:ext cx="10515600" cy="29527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i="1" kern="1200">
                <a:solidFill>
                  <a:srgbClr val="BCCFE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Banerjee &amp; all, ACS Cent Sci 2025, 2400-2409</a:t>
            </a:r>
          </a:p>
          <a:p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9F775-E54E-6A34-BA3C-D7DD87A69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387" y="2696289"/>
            <a:ext cx="3594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2A40-478C-FB57-76C3-BD10DC91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98" y="243068"/>
            <a:ext cx="10515600" cy="1051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(</a:t>
            </a:r>
            <a:r>
              <a:rPr lang="en-US" sz="2800" b="1" dirty="0" err="1"/>
              <a:t>sa</a:t>
            </a:r>
            <a:r>
              <a:rPr lang="en-US" sz="2800" b="1" dirty="0"/>
              <a:t>)RNA-LNP drug product</a:t>
            </a:r>
          </a:p>
        </p:txBody>
      </p:sp>
      <p:pic>
        <p:nvPicPr>
          <p:cNvPr id="57" name="Tijdelijke aanduiding voor afbeelding 7" descr="Afbeelding met cilinder, fles, Oplosmiddel, Transparant materiaal&#10;&#10;Automatisch gegenereerde beschrijving">
            <a:extLst>
              <a:ext uri="{FF2B5EF4-FFF2-40B4-BE49-F238E27FC236}">
                <a16:creationId xmlns:a16="http://schemas.microsoft.com/office/drawing/2014/main" id="{4CA95601-6ECF-7BFB-3F75-9197364C8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8175" y="1405521"/>
            <a:ext cx="1539952" cy="1539952"/>
          </a:xfr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9A834DF-6B16-CAEE-F7F0-C93BC17AC538}"/>
              </a:ext>
            </a:extLst>
          </p:cNvPr>
          <p:cNvGrpSpPr/>
          <p:nvPr/>
        </p:nvGrpSpPr>
        <p:grpSpPr>
          <a:xfrm>
            <a:off x="493206" y="3002522"/>
            <a:ext cx="4542957" cy="3514626"/>
            <a:chOff x="793990" y="2913419"/>
            <a:chExt cx="4542957" cy="35146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C6F3CF-EA25-B7AF-F59F-A23E3A85ACAB}"/>
                </a:ext>
              </a:extLst>
            </p:cNvPr>
            <p:cNvSpPr txBox="1"/>
            <p:nvPr/>
          </p:nvSpPr>
          <p:spPr>
            <a:xfrm>
              <a:off x="1421035" y="2913419"/>
              <a:ext cx="25326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316199"/>
                  </a:solidFill>
                </a:rPr>
                <a:t>(</a:t>
              </a:r>
              <a:r>
                <a:rPr lang="en-US" b="1" dirty="0" err="1">
                  <a:solidFill>
                    <a:srgbClr val="316199"/>
                  </a:solidFill>
                </a:rPr>
                <a:t>sa</a:t>
              </a:r>
              <a:r>
                <a:rPr lang="en-US" b="1" dirty="0">
                  <a:solidFill>
                    <a:srgbClr val="316199"/>
                  </a:solidFill>
                </a:rPr>
                <a:t>)RNA-LNP drug product (DP)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D017CBE-0F6C-DF49-C4F7-632DC8638DDE}"/>
                </a:ext>
              </a:extLst>
            </p:cNvPr>
            <p:cNvGrpSpPr/>
            <p:nvPr/>
          </p:nvGrpSpPr>
          <p:grpSpPr>
            <a:xfrm>
              <a:off x="793990" y="3567512"/>
              <a:ext cx="4542957" cy="2860533"/>
              <a:chOff x="793990" y="3567512"/>
              <a:chExt cx="4542957" cy="286053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5B37BD7-A7B4-C1FA-128B-644D3A3938B3}"/>
                  </a:ext>
                </a:extLst>
              </p:cNvPr>
              <p:cNvGrpSpPr/>
              <p:nvPr/>
            </p:nvGrpSpPr>
            <p:grpSpPr>
              <a:xfrm>
                <a:off x="1139540" y="3789356"/>
                <a:ext cx="1156411" cy="890098"/>
                <a:chOff x="3776193" y="1260622"/>
                <a:chExt cx="1202133" cy="1076848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2FFE04F1-0E3C-CF84-28FF-F01DCEC92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24300" y="1308100"/>
                  <a:ext cx="1054026" cy="1029370"/>
                </a:xfrm>
                <a:prstGeom prst="rect">
                  <a:avLst/>
                </a:prstGeom>
              </p:spPr>
            </p:pic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2A0553F-8016-7FB8-6327-5F0AEACA490B}"/>
                    </a:ext>
                  </a:extLst>
                </p:cNvPr>
                <p:cNvSpPr/>
                <p:nvPr/>
              </p:nvSpPr>
              <p:spPr>
                <a:xfrm>
                  <a:off x="3776193" y="1260622"/>
                  <a:ext cx="296214" cy="3056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ight Brace 45">
                <a:extLst>
                  <a:ext uri="{FF2B5EF4-FFF2-40B4-BE49-F238E27FC236}">
                    <a16:creationId xmlns:a16="http://schemas.microsoft.com/office/drawing/2014/main" id="{AFE73B29-382D-486C-875C-3F8F97A77AA8}"/>
                  </a:ext>
                </a:extLst>
              </p:cNvPr>
              <p:cNvSpPr/>
              <p:nvPr/>
            </p:nvSpPr>
            <p:spPr>
              <a:xfrm rot="5400000" flipH="1">
                <a:off x="2564720" y="2326845"/>
                <a:ext cx="305648" cy="2786982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2">
                <a:extLst>
                  <a:ext uri="{FF2B5EF4-FFF2-40B4-BE49-F238E27FC236}">
                    <a16:creationId xmlns:a16="http://schemas.microsoft.com/office/drawing/2014/main" id="{DAF48FE1-2727-AF73-0AB6-77B0AADDE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7481" y="5564268"/>
                <a:ext cx="3394465" cy="187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E904B0-4C18-6C51-B0F4-46F76611B88B}"/>
                  </a:ext>
                </a:extLst>
              </p:cNvPr>
              <p:cNvGrpSpPr/>
              <p:nvPr/>
            </p:nvGrpSpPr>
            <p:grpSpPr>
              <a:xfrm>
                <a:off x="964657" y="5417352"/>
                <a:ext cx="296214" cy="571258"/>
                <a:chOff x="525735" y="5640204"/>
                <a:chExt cx="358707" cy="749662"/>
              </a:xfrm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854D09F-8D61-CF10-4BAD-648260783F91}"/>
                    </a:ext>
                  </a:extLst>
                </p:cNvPr>
                <p:cNvSpPr/>
                <p:nvPr/>
              </p:nvSpPr>
              <p:spPr>
                <a:xfrm rot="3041237">
                  <a:off x="543802" y="5955629"/>
                  <a:ext cx="556293" cy="124987"/>
                </a:xfrm>
                <a:custGeom>
                  <a:avLst/>
                  <a:gdLst>
                    <a:gd name="connsiteX0" fmla="*/ 0 w 1071592"/>
                    <a:gd name="connsiteY0" fmla="*/ 185738 h 300843"/>
                    <a:gd name="connsiteX1" fmla="*/ 42863 w 1071592"/>
                    <a:gd name="connsiteY1" fmla="*/ 85725 h 300843"/>
                    <a:gd name="connsiteX2" fmla="*/ 71438 w 1071592"/>
                    <a:gd name="connsiteY2" fmla="*/ 0 h 300843"/>
                    <a:gd name="connsiteX3" fmla="*/ 128588 w 1071592"/>
                    <a:gd name="connsiteY3" fmla="*/ 85725 h 300843"/>
                    <a:gd name="connsiteX4" fmla="*/ 142875 w 1071592"/>
                    <a:gd name="connsiteY4" fmla="*/ 128588 h 300843"/>
                    <a:gd name="connsiteX5" fmla="*/ 185738 w 1071592"/>
                    <a:gd name="connsiteY5" fmla="*/ 142875 h 300843"/>
                    <a:gd name="connsiteX6" fmla="*/ 214313 w 1071592"/>
                    <a:gd name="connsiteY6" fmla="*/ 100013 h 300843"/>
                    <a:gd name="connsiteX7" fmla="*/ 257175 w 1071592"/>
                    <a:gd name="connsiteY7" fmla="*/ 71438 h 300843"/>
                    <a:gd name="connsiteX8" fmla="*/ 271463 w 1071592"/>
                    <a:gd name="connsiteY8" fmla="*/ 28575 h 300843"/>
                    <a:gd name="connsiteX9" fmla="*/ 300038 w 1071592"/>
                    <a:gd name="connsiteY9" fmla="*/ 71438 h 300843"/>
                    <a:gd name="connsiteX10" fmla="*/ 314325 w 1071592"/>
                    <a:gd name="connsiteY10" fmla="*/ 128588 h 300843"/>
                    <a:gd name="connsiteX11" fmla="*/ 357188 w 1071592"/>
                    <a:gd name="connsiteY11" fmla="*/ 142875 h 300843"/>
                    <a:gd name="connsiteX12" fmla="*/ 471488 w 1071592"/>
                    <a:gd name="connsiteY12" fmla="*/ 142875 h 300843"/>
                    <a:gd name="connsiteX13" fmla="*/ 471488 w 1071592"/>
                    <a:gd name="connsiteY13" fmla="*/ 142875 h 300843"/>
                    <a:gd name="connsiteX14" fmla="*/ 514350 w 1071592"/>
                    <a:gd name="connsiteY14" fmla="*/ 157163 h 300843"/>
                    <a:gd name="connsiteX15" fmla="*/ 557213 w 1071592"/>
                    <a:gd name="connsiteY15" fmla="*/ 114300 h 300843"/>
                    <a:gd name="connsiteX16" fmla="*/ 600075 w 1071592"/>
                    <a:gd name="connsiteY16" fmla="*/ 85725 h 300843"/>
                    <a:gd name="connsiteX17" fmla="*/ 614363 w 1071592"/>
                    <a:gd name="connsiteY17" fmla="*/ 42863 h 300843"/>
                    <a:gd name="connsiteX18" fmla="*/ 657225 w 1071592"/>
                    <a:gd name="connsiteY18" fmla="*/ 185738 h 300843"/>
                    <a:gd name="connsiteX19" fmla="*/ 714375 w 1071592"/>
                    <a:gd name="connsiteY19" fmla="*/ 171450 h 300843"/>
                    <a:gd name="connsiteX20" fmla="*/ 800100 w 1071592"/>
                    <a:gd name="connsiteY20" fmla="*/ 114300 h 300843"/>
                    <a:gd name="connsiteX21" fmla="*/ 842963 w 1071592"/>
                    <a:gd name="connsiteY21" fmla="*/ 214313 h 300843"/>
                    <a:gd name="connsiteX22" fmla="*/ 900113 w 1071592"/>
                    <a:gd name="connsiteY22" fmla="*/ 200025 h 300843"/>
                    <a:gd name="connsiteX23" fmla="*/ 985838 w 1071592"/>
                    <a:gd name="connsiteY23" fmla="*/ 171450 h 300843"/>
                    <a:gd name="connsiteX24" fmla="*/ 1028700 w 1071592"/>
                    <a:gd name="connsiteY24" fmla="*/ 157163 h 300843"/>
                    <a:gd name="connsiteX25" fmla="*/ 1057275 w 1071592"/>
                    <a:gd name="connsiteY25" fmla="*/ 200025 h 300843"/>
                    <a:gd name="connsiteX26" fmla="*/ 1071563 w 1071592"/>
                    <a:gd name="connsiteY26" fmla="*/ 271463 h 30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71592" h="300843">
                      <a:moveTo>
                        <a:pt x="0" y="185738"/>
                      </a:moveTo>
                      <a:cubicBezTo>
                        <a:pt x="14288" y="152400"/>
                        <a:pt x="29843" y="119578"/>
                        <a:pt x="42863" y="85725"/>
                      </a:cubicBezTo>
                      <a:cubicBezTo>
                        <a:pt x="53676" y="57612"/>
                        <a:pt x="71438" y="0"/>
                        <a:pt x="71438" y="0"/>
                      </a:cubicBezTo>
                      <a:cubicBezTo>
                        <a:pt x="90488" y="28575"/>
                        <a:pt x="117728" y="53144"/>
                        <a:pt x="128588" y="85725"/>
                      </a:cubicBezTo>
                      <a:cubicBezTo>
                        <a:pt x="133350" y="100013"/>
                        <a:pt x="132226" y="117939"/>
                        <a:pt x="142875" y="128588"/>
                      </a:cubicBezTo>
                      <a:cubicBezTo>
                        <a:pt x="153524" y="139237"/>
                        <a:pt x="171450" y="138113"/>
                        <a:pt x="185738" y="142875"/>
                      </a:cubicBezTo>
                      <a:cubicBezTo>
                        <a:pt x="195263" y="128588"/>
                        <a:pt x="202171" y="112155"/>
                        <a:pt x="214313" y="100013"/>
                      </a:cubicBezTo>
                      <a:cubicBezTo>
                        <a:pt x="226455" y="87871"/>
                        <a:pt x="246448" y="84847"/>
                        <a:pt x="257175" y="71438"/>
                      </a:cubicBezTo>
                      <a:cubicBezTo>
                        <a:pt x="266583" y="59678"/>
                        <a:pt x="266700" y="42863"/>
                        <a:pt x="271463" y="28575"/>
                      </a:cubicBezTo>
                      <a:cubicBezTo>
                        <a:pt x="280988" y="42863"/>
                        <a:pt x="293274" y="55655"/>
                        <a:pt x="300038" y="71438"/>
                      </a:cubicBezTo>
                      <a:cubicBezTo>
                        <a:pt x="307773" y="89487"/>
                        <a:pt x="302058" y="113255"/>
                        <a:pt x="314325" y="128588"/>
                      </a:cubicBezTo>
                      <a:cubicBezTo>
                        <a:pt x="323733" y="140348"/>
                        <a:pt x="342900" y="138113"/>
                        <a:pt x="357188" y="142875"/>
                      </a:cubicBezTo>
                      <a:cubicBezTo>
                        <a:pt x="433388" y="28575"/>
                        <a:pt x="395288" y="28575"/>
                        <a:pt x="471488" y="142875"/>
                      </a:cubicBezTo>
                      <a:lnTo>
                        <a:pt x="471488" y="142875"/>
                      </a:lnTo>
                      <a:lnTo>
                        <a:pt x="514350" y="157163"/>
                      </a:lnTo>
                      <a:cubicBezTo>
                        <a:pt x="528638" y="142875"/>
                        <a:pt x="541691" y="127235"/>
                        <a:pt x="557213" y="114300"/>
                      </a:cubicBezTo>
                      <a:cubicBezTo>
                        <a:pt x="570404" y="103307"/>
                        <a:pt x="589348" y="99133"/>
                        <a:pt x="600075" y="85725"/>
                      </a:cubicBezTo>
                      <a:cubicBezTo>
                        <a:pt x="609483" y="73965"/>
                        <a:pt x="609600" y="57150"/>
                        <a:pt x="614363" y="42863"/>
                      </a:cubicBezTo>
                      <a:cubicBezTo>
                        <a:pt x="649148" y="147217"/>
                        <a:pt x="635633" y="99367"/>
                        <a:pt x="657225" y="185738"/>
                      </a:cubicBezTo>
                      <a:cubicBezTo>
                        <a:pt x="676275" y="180975"/>
                        <a:pt x="696812" y="180232"/>
                        <a:pt x="714375" y="171450"/>
                      </a:cubicBezTo>
                      <a:cubicBezTo>
                        <a:pt x="745092" y="156091"/>
                        <a:pt x="800100" y="114300"/>
                        <a:pt x="800100" y="114300"/>
                      </a:cubicBezTo>
                      <a:cubicBezTo>
                        <a:pt x="804192" y="130667"/>
                        <a:pt x="816054" y="205343"/>
                        <a:pt x="842963" y="214313"/>
                      </a:cubicBezTo>
                      <a:cubicBezTo>
                        <a:pt x="861592" y="220523"/>
                        <a:pt x="881305" y="205668"/>
                        <a:pt x="900113" y="200025"/>
                      </a:cubicBezTo>
                      <a:cubicBezTo>
                        <a:pt x="928963" y="191370"/>
                        <a:pt x="957263" y="180975"/>
                        <a:pt x="985838" y="171450"/>
                      </a:cubicBezTo>
                      <a:lnTo>
                        <a:pt x="1028700" y="157163"/>
                      </a:lnTo>
                      <a:cubicBezTo>
                        <a:pt x="1038225" y="171450"/>
                        <a:pt x="1052341" y="183578"/>
                        <a:pt x="1057275" y="200025"/>
                      </a:cubicBezTo>
                      <a:cubicBezTo>
                        <a:pt x="1072910" y="252141"/>
                        <a:pt x="1071563" y="349928"/>
                        <a:pt x="1071563" y="271463"/>
                      </a:cubicBezTo>
                    </a:path>
                  </a:pathLst>
                </a:custGeom>
                <a:noFill/>
                <a:ln w="19050">
                  <a:solidFill>
                    <a:srgbClr val="31619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2420DD3-C5FD-7206-4404-2517884422A1}"/>
                    </a:ext>
                  </a:extLst>
                </p:cNvPr>
                <p:cNvSpPr/>
                <p:nvPr/>
              </p:nvSpPr>
              <p:spPr>
                <a:xfrm rot="16708828">
                  <a:off x="319229" y="6049226"/>
                  <a:ext cx="556293" cy="124987"/>
                </a:xfrm>
                <a:custGeom>
                  <a:avLst/>
                  <a:gdLst>
                    <a:gd name="connsiteX0" fmla="*/ 0 w 1071592"/>
                    <a:gd name="connsiteY0" fmla="*/ 185738 h 300843"/>
                    <a:gd name="connsiteX1" fmla="*/ 42863 w 1071592"/>
                    <a:gd name="connsiteY1" fmla="*/ 85725 h 300843"/>
                    <a:gd name="connsiteX2" fmla="*/ 71438 w 1071592"/>
                    <a:gd name="connsiteY2" fmla="*/ 0 h 300843"/>
                    <a:gd name="connsiteX3" fmla="*/ 128588 w 1071592"/>
                    <a:gd name="connsiteY3" fmla="*/ 85725 h 300843"/>
                    <a:gd name="connsiteX4" fmla="*/ 142875 w 1071592"/>
                    <a:gd name="connsiteY4" fmla="*/ 128588 h 300843"/>
                    <a:gd name="connsiteX5" fmla="*/ 185738 w 1071592"/>
                    <a:gd name="connsiteY5" fmla="*/ 142875 h 300843"/>
                    <a:gd name="connsiteX6" fmla="*/ 214313 w 1071592"/>
                    <a:gd name="connsiteY6" fmla="*/ 100013 h 300843"/>
                    <a:gd name="connsiteX7" fmla="*/ 257175 w 1071592"/>
                    <a:gd name="connsiteY7" fmla="*/ 71438 h 300843"/>
                    <a:gd name="connsiteX8" fmla="*/ 271463 w 1071592"/>
                    <a:gd name="connsiteY8" fmla="*/ 28575 h 300843"/>
                    <a:gd name="connsiteX9" fmla="*/ 300038 w 1071592"/>
                    <a:gd name="connsiteY9" fmla="*/ 71438 h 300843"/>
                    <a:gd name="connsiteX10" fmla="*/ 314325 w 1071592"/>
                    <a:gd name="connsiteY10" fmla="*/ 128588 h 300843"/>
                    <a:gd name="connsiteX11" fmla="*/ 357188 w 1071592"/>
                    <a:gd name="connsiteY11" fmla="*/ 142875 h 300843"/>
                    <a:gd name="connsiteX12" fmla="*/ 471488 w 1071592"/>
                    <a:gd name="connsiteY12" fmla="*/ 142875 h 300843"/>
                    <a:gd name="connsiteX13" fmla="*/ 471488 w 1071592"/>
                    <a:gd name="connsiteY13" fmla="*/ 142875 h 300843"/>
                    <a:gd name="connsiteX14" fmla="*/ 514350 w 1071592"/>
                    <a:gd name="connsiteY14" fmla="*/ 157163 h 300843"/>
                    <a:gd name="connsiteX15" fmla="*/ 557213 w 1071592"/>
                    <a:gd name="connsiteY15" fmla="*/ 114300 h 300843"/>
                    <a:gd name="connsiteX16" fmla="*/ 600075 w 1071592"/>
                    <a:gd name="connsiteY16" fmla="*/ 85725 h 300843"/>
                    <a:gd name="connsiteX17" fmla="*/ 614363 w 1071592"/>
                    <a:gd name="connsiteY17" fmla="*/ 42863 h 300843"/>
                    <a:gd name="connsiteX18" fmla="*/ 657225 w 1071592"/>
                    <a:gd name="connsiteY18" fmla="*/ 185738 h 300843"/>
                    <a:gd name="connsiteX19" fmla="*/ 714375 w 1071592"/>
                    <a:gd name="connsiteY19" fmla="*/ 171450 h 300843"/>
                    <a:gd name="connsiteX20" fmla="*/ 800100 w 1071592"/>
                    <a:gd name="connsiteY20" fmla="*/ 114300 h 300843"/>
                    <a:gd name="connsiteX21" fmla="*/ 842963 w 1071592"/>
                    <a:gd name="connsiteY21" fmla="*/ 214313 h 300843"/>
                    <a:gd name="connsiteX22" fmla="*/ 900113 w 1071592"/>
                    <a:gd name="connsiteY22" fmla="*/ 200025 h 300843"/>
                    <a:gd name="connsiteX23" fmla="*/ 985838 w 1071592"/>
                    <a:gd name="connsiteY23" fmla="*/ 171450 h 300843"/>
                    <a:gd name="connsiteX24" fmla="*/ 1028700 w 1071592"/>
                    <a:gd name="connsiteY24" fmla="*/ 157163 h 300843"/>
                    <a:gd name="connsiteX25" fmla="*/ 1057275 w 1071592"/>
                    <a:gd name="connsiteY25" fmla="*/ 200025 h 300843"/>
                    <a:gd name="connsiteX26" fmla="*/ 1071563 w 1071592"/>
                    <a:gd name="connsiteY26" fmla="*/ 271463 h 30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71592" h="300843">
                      <a:moveTo>
                        <a:pt x="0" y="185738"/>
                      </a:moveTo>
                      <a:cubicBezTo>
                        <a:pt x="14288" y="152400"/>
                        <a:pt x="29843" y="119578"/>
                        <a:pt x="42863" y="85725"/>
                      </a:cubicBezTo>
                      <a:cubicBezTo>
                        <a:pt x="53676" y="57612"/>
                        <a:pt x="71438" y="0"/>
                        <a:pt x="71438" y="0"/>
                      </a:cubicBezTo>
                      <a:cubicBezTo>
                        <a:pt x="90488" y="28575"/>
                        <a:pt x="117728" y="53144"/>
                        <a:pt x="128588" y="85725"/>
                      </a:cubicBezTo>
                      <a:cubicBezTo>
                        <a:pt x="133350" y="100013"/>
                        <a:pt x="132226" y="117939"/>
                        <a:pt x="142875" y="128588"/>
                      </a:cubicBezTo>
                      <a:cubicBezTo>
                        <a:pt x="153524" y="139237"/>
                        <a:pt x="171450" y="138113"/>
                        <a:pt x="185738" y="142875"/>
                      </a:cubicBezTo>
                      <a:cubicBezTo>
                        <a:pt x="195263" y="128588"/>
                        <a:pt x="202171" y="112155"/>
                        <a:pt x="214313" y="100013"/>
                      </a:cubicBezTo>
                      <a:cubicBezTo>
                        <a:pt x="226455" y="87871"/>
                        <a:pt x="246448" y="84847"/>
                        <a:pt x="257175" y="71438"/>
                      </a:cubicBezTo>
                      <a:cubicBezTo>
                        <a:pt x="266583" y="59678"/>
                        <a:pt x="266700" y="42863"/>
                        <a:pt x="271463" y="28575"/>
                      </a:cubicBezTo>
                      <a:cubicBezTo>
                        <a:pt x="280988" y="42863"/>
                        <a:pt x="293274" y="55655"/>
                        <a:pt x="300038" y="71438"/>
                      </a:cubicBezTo>
                      <a:cubicBezTo>
                        <a:pt x="307773" y="89487"/>
                        <a:pt x="302058" y="113255"/>
                        <a:pt x="314325" y="128588"/>
                      </a:cubicBezTo>
                      <a:cubicBezTo>
                        <a:pt x="323733" y="140348"/>
                        <a:pt x="342900" y="138113"/>
                        <a:pt x="357188" y="142875"/>
                      </a:cubicBezTo>
                      <a:cubicBezTo>
                        <a:pt x="433388" y="28575"/>
                        <a:pt x="395288" y="28575"/>
                        <a:pt x="471488" y="142875"/>
                      </a:cubicBezTo>
                      <a:lnTo>
                        <a:pt x="471488" y="142875"/>
                      </a:lnTo>
                      <a:lnTo>
                        <a:pt x="514350" y="157163"/>
                      </a:lnTo>
                      <a:cubicBezTo>
                        <a:pt x="528638" y="142875"/>
                        <a:pt x="541691" y="127235"/>
                        <a:pt x="557213" y="114300"/>
                      </a:cubicBezTo>
                      <a:cubicBezTo>
                        <a:pt x="570404" y="103307"/>
                        <a:pt x="589348" y="99133"/>
                        <a:pt x="600075" y="85725"/>
                      </a:cubicBezTo>
                      <a:cubicBezTo>
                        <a:pt x="609483" y="73965"/>
                        <a:pt x="609600" y="57150"/>
                        <a:pt x="614363" y="42863"/>
                      </a:cubicBezTo>
                      <a:cubicBezTo>
                        <a:pt x="649148" y="147217"/>
                        <a:pt x="635633" y="99367"/>
                        <a:pt x="657225" y="185738"/>
                      </a:cubicBezTo>
                      <a:cubicBezTo>
                        <a:pt x="676275" y="180975"/>
                        <a:pt x="696812" y="180232"/>
                        <a:pt x="714375" y="171450"/>
                      </a:cubicBezTo>
                      <a:cubicBezTo>
                        <a:pt x="745092" y="156091"/>
                        <a:pt x="800100" y="114300"/>
                        <a:pt x="800100" y="114300"/>
                      </a:cubicBezTo>
                      <a:cubicBezTo>
                        <a:pt x="804192" y="130667"/>
                        <a:pt x="816054" y="205343"/>
                        <a:pt x="842963" y="214313"/>
                      </a:cubicBezTo>
                      <a:cubicBezTo>
                        <a:pt x="861592" y="220523"/>
                        <a:pt x="881305" y="205668"/>
                        <a:pt x="900113" y="200025"/>
                      </a:cubicBezTo>
                      <a:cubicBezTo>
                        <a:pt x="928963" y="191370"/>
                        <a:pt x="957263" y="180975"/>
                        <a:pt x="985838" y="171450"/>
                      </a:cubicBezTo>
                      <a:lnTo>
                        <a:pt x="1028700" y="157163"/>
                      </a:lnTo>
                      <a:cubicBezTo>
                        <a:pt x="1038225" y="171450"/>
                        <a:pt x="1052341" y="183578"/>
                        <a:pt x="1057275" y="200025"/>
                      </a:cubicBezTo>
                      <a:cubicBezTo>
                        <a:pt x="1072910" y="252141"/>
                        <a:pt x="1071563" y="349928"/>
                        <a:pt x="1071563" y="271463"/>
                      </a:cubicBezTo>
                    </a:path>
                  </a:pathLst>
                </a:custGeom>
                <a:noFill/>
                <a:ln w="19050">
                  <a:solidFill>
                    <a:srgbClr val="31619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8314AED3-9DA1-1F60-35A4-1F0B9326C476}"/>
                    </a:ext>
                  </a:extLst>
                </p:cNvPr>
                <p:cNvSpPr/>
                <p:nvPr/>
              </p:nvSpPr>
              <p:spPr>
                <a:xfrm>
                  <a:off x="525735" y="5640204"/>
                  <a:ext cx="296214" cy="2462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A2E8F-E00E-7AD3-0D9B-0244CF633892}"/>
                  </a:ext>
                </a:extLst>
              </p:cNvPr>
              <p:cNvSpPr txBox="1"/>
              <p:nvPr/>
            </p:nvSpPr>
            <p:spPr>
              <a:xfrm>
                <a:off x="906982" y="4712210"/>
                <a:ext cx="2532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316199"/>
                    </a:solidFill>
                  </a:rPr>
                  <a:t>(</a:t>
                </a:r>
                <a:r>
                  <a:rPr lang="en-US" sz="1800" b="1" dirty="0" err="1">
                    <a:solidFill>
                      <a:srgbClr val="316199"/>
                    </a:solidFill>
                  </a:rPr>
                  <a:t>sa</a:t>
                </a:r>
                <a:r>
                  <a:rPr lang="en-US" sz="1800" b="1" dirty="0">
                    <a:solidFill>
                      <a:srgbClr val="316199"/>
                    </a:solidFill>
                  </a:rPr>
                  <a:t>)RNA-LNP</a:t>
                </a:r>
                <a:endParaRPr lang="en-US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8B8A8EB-6742-F2AE-AE01-2EFB1330C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4042" y="3939901"/>
                <a:ext cx="625317" cy="530403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C25897-0FF4-4180-322F-E519E45C9736}"/>
                  </a:ext>
                </a:extLst>
              </p:cNvPr>
              <p:cNvSpPr txBox="1"/>
              <p:nvPr/>
            </p:nvSpPr>
            <p:spPr>
              <a:xfrm>
                <a:off x="2711013" y="4497261"/>
                <a:ext cx="2625934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316199"/>
                    </a:solidFill>
                  </a:rPr>
                  <a:t>Small molecules</a:t>
                </a:r>
              </a:p>
              <a:p>
                <a:r>
                  <a:rPr lang="en-US" sz="1600" dirty="0">
                    <a:solidFill>
                      <a:srgbClr val="316199"/>
                    </a:solidFill>
                  </a:rPr>
                  <a:t>(buffer, cryoprotectant)</a:t>
                </a:r>
                <a:endParaRPr lang="en-US" sz="1600" dirty="0"/>
              </a:p>
            </p:txBody>
          </p:sp>
          <p:sp>
            <p:nvSpPr>
              <p:cNvPr id="61" name="Right Brace 60">
                <a:extLst>
                  <a:ext uri="{FF2B5EF4-FFF2-40B4-BE49-F238E27FC236}">
                    <a16:creationId xmlns:a16="http://schemas.microsoft.com/office/drawing/2014/main" id="{89F2483C-A3E5-9735-7DB6-C5B6018E5348}"/>
                  </a:ext>
                </a:extLst>
              </p:cNvPr>
              <p:cNvSpPr/>
              <p:nvPr/>
            </p:nvSpPr>
            <p:spPr>
              <a:xfrm rot="5400000" flipH="1">
                <a:off x="1459055" y="4565819"/>
                <a:ext cx="305648" cy="1368143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BB609B-40C1-0CAC-F30A-8798B5DB02AF}"/>
                  </a:ext>
                </a:extLst>
              </p:cNvPr>
              <p:cNvSpPr txBox="1"/>
              <p:nvPr/>
            </p:nvSpPr>
            <p:spPr>
              <a:xfrm>
                <a:off x="2295951" y="5855741"/>
                <a:ext cx="2532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316199"/>
                    </a:solidFill>
                  </a:rPr>
                  <a:t>(</a:t>
                </a:r>
                <a:r>
                  <a:rPr lang="en-US" b="1" dirty="0" err="1">
                    <a:solidFill>
                      <a:srgbClr val="316199"/>
                    </a:solidFill>
                  </a:rPr>
                  <a:t>s</a:t>
                </a:r>
                <a:r>
                  <a:rPr lang="en-US" sz="1800" b="1" dirty="0" err="1">
                    <a:solidFill>
                      <a:srgbClr val="316199"/>
                    </a:solidFill>
                  </a:rPr>
                  <a:t>a</a:t>
                </a:r>
                <a:r>
                  <a:rPr lang="en-US" sz="1800" b="1" dirty="0">
                    <a:solidFill>
                      <a:srgbClr val="316199"/>
                    </a:solidFill>
                  </a:rPr>
                  <a:t>)RNA (DS)</a:t>
                </a:r>
                <a:endParaRPr 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17E06CB-4791-3B65-D241-3889F82F4301}"/>
                  </a:ext>
                </a:extLst>
              </p:cNvPr>
              <p:cNvSpPr txBox="1"/>
              <p:nvPr/>
            </p:nvSpPr>
            <p:spPr>
              <a:xfrm>
                <a:off x="793990" y="6058713"/>
                <a:ext cx="2532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316199"/>
                    </a:solidFill>
                  </a:rPr>
                  <a:t>lipids</a:t>
                </a:r>
                <a:endParaRPr lang="en-US" dirty="0"/>
              </a:p>
            </p:txBody>
          </p:sp>
        </p:grpSp>
      </p:grp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E4054DD-BB5A-F4D1-B8DC-459765D8B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95305"/>
              </p:ext>
            </p:extLst>
          </p:nvPr>
        </p:nvGraphicFramePr>
        <p:xfrm>
          <a:off x="5036163" y="1497227"/>
          <a:ext cx="6862760" cy="34256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5420">
                  <a:extLst>
                    <a:ext uri="{9D8B030D-6E8A-4147-A177-3AD203B41FA5}">
                      <a16:colId xmlns:a16="http://schemas.microsoft.com/office/drawing/2014/main" val="3161841675"/>
                    </a:ext>
                  </a:extLst>
                </a:gridCol>
                <a:gridCol w="969401">
                  <a:extLst>
                    <a:ext uri="{9D8B030D-6E8A-4147-A177-3AD203B41FA5}">
                      <a16:colId xmlns:a16="http://schemas.microsoft.com/office/drawing/2014/main" val="1825424451"/>
                    </a:ext>
                  </a:extLst>
                </a:gridCol>
                <a:gridCol w="879182">
                  <a:extLst>
                    <a:ext uri="{9D8B030D-6E8A-4147-A177-3AD203B41FA5}">
                      <a16:colId xmlns:a16="http://schemas.microsoft.com/office/drawing/2014/main" val="2623899374"/>
                    </a:ext>
                  </a:extLst>
                </a:gridCol>
                <a:gridCol w="2203057">
                  <a:extLst>
                    <a:ext uri="{9D8B030D-6E8A-4147-A177-3AD203B41FA5}">
                      <a16:colId xmlns:a16="http://schemas.microsoft.com/office/drawing/2014/main" val="3618798398"/>
                    </a:ext>
                  </a:extLst>
                </a:gridCol>
                <a:gridCol w="2345700">
                  <a:extLst>
                    <a:ext uri="{9D8B030D-6E8A-4147-A177-3AD203B41FA5}">
                      <a16:colId xmlns:a16="http://schemas.microsoft.com/office/drawing/2014/main" val="1905347808"/>
                    </a:ext>
                  </a:extLst>
                </a:gridCol>
              </a:tblGrid>
              <a:tr h="353605"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316199"/>
                          </a:solidFill>
                        </a:rPr>
                        <a:t>Traditional vaccines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316199"/>
                          </a:solidFill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316199"/>
                          </a:solidFill>
                        </a:rPr>
                        <a:t>sa</a:t>
                      </a:r>
                      <a:r>
                        <a:rPr lang="en-US" sz="1400" b="1" dirty="0">
                          <a:solidFill>
                            <a:srgbClr val="316199"/>
                          </a:solidFill>
                        </a:rPr>
                        <a:t>)RNA-LNPs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25043"/>
                  </a:ext>
                </a:extLst>
              </a:tr>
              <a:tr h="70479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manufacturing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cell culture and complex media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relatively simple, no</a:t>
                      </a:r>
                      <a:r>
                        <a:rPr lang="en-US" sz="1400" i="1" dirty="0">
                          <a:solidFill>
                            <a:srgbClr val="316199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cell culture; no complex media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88494"/>
                  </a:ext>
                </a:extLst>
              </a:tr>
              <a:tr h="61077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composition</a:t>
                      </a:r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16199"/>
                          </a:solidFill>
                        </a:rPr>
                        <a:t>active component</a:t>
                      </a:r>
                      <a:endParaRPr lang="en-US" sz="1400" dirty="0">
                        <a:solidFill>
                          <a:srgbClr val="316199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16199"/>
                          </a:solidFill>
                        </a:rPr>
                        <a:t>active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less well known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well defined (RNA)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663361"/>
                  </a:ext>
                </a:extLst>
              </a:tr>
              <a:tr h="112510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316199"/>
                        </a:solidFill>
                      </a:endParaRP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critical excipients</a:t>
                      </a:r>
                      <a:endParaRPr lang="en-US" sz="1400" dirty="0"/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16199"/>
                          </a:solidFill>
                        </a:rPr>
                        <a:t>critical excipients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immune response adjuvants (</a:t>
                      </a:r>
                      <a:r>
                        <a:rPr lang="en-US" sz="1400" dirty="0" err="1">
                          <a:solidFill>
                            <a:srgbClr val="316199"/>
                          </a:solidFill>
                        </a:rPr>
                        <a:t>eg</a:t>
                      </a:r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 aluminum hydroxide, squalene oil)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lipids</a:t>
                      </a:r>
                    </a:p>
                  </a:txBody>
                  <a:tcPr>
                    <a:solidFill>
                      <a:srgbClr val="C1D2E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89656"/>
                  </a:ext>
                </a:extLst>
              </a:tr>
              <a:tr h="63137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316199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other excipients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316199"/>
                          </a:solidFill>
                        </a:rPr>
                        <a:t>other excipients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antimicrobial </a:t>
                      </a:r>
                      <a:r>
                        <a:rPr lang="en-US" sz="1400" dirty="0" err="1">
                          <a:solidFill>
                            <a:srgbClr val="316199"/>
                          </a:solidFill>
                        </a:rPr>
                        <a:t>preservants</a:t>
                      </a:r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, stabilizers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16199"/>
                          </a:solidFill>
                        </a:rPr>
                        <a:t>cryoprotectants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96172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C97B634C-894F-9283-17B5-769DD2FF9454}"/>
              </a:ext>
            </a:extLst>
          </p:cNvPr>
          <p:cNvSpPr txBox="1"/>
          <p:nvPr/>
        </p:nvSpPr>
        <p:spPr>
          <a:xfrm>
            <a:off x="6655013" y="5597753"/>
            <a:ext cx="4227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88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RNA-LNP are complex materials of well-defined composition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CBE7A7F-23D8-5F41-7C7B-3ADBCBF64305}"/>
              </a:ext>
            </a:extLst>
          </p:cNvPr>
          <p:cNvSpPr/>
          <p:nvPr/>
        </p:nvSpPr>
        <p:spPr>
          <a:xfrm>
            <a:off x="6077567" y="5883176"/>
            <a:ext cx="465511" cy="351533"/>
          </a:xfrm>
          <a:prstGeom prst="rightArrow">
            <a:avLst/>
          </a:prstGeom>
          <a:solidFill>
            <a:srgbClr val="F88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04C63-70FD-EAFD-107B-E744B5C91C9A}"/>
              </a:ext>
            </a:extLst>
          </p:cNvPr>
          <p:cNvSpPr txBox="1"/>
          <p:nvPr/>
        </p:nvSpPr>
        <p:spPr>
          <a:xfrm>
            <a:off x="734270" y="6571925"/>
            <a:ext cx="7629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BCCFE0"/>
                </a:solidFill>
              </a:rPr>
              <a:t>LNP  schematic  according to   Trollmann &amp;Bockmann, Biophys . J., 121, 3927-3939, 2022</a:t>
            </a:r>
          </a:p>
        </p:txBody>
      </p:sp>
    </p:spTree>
    <p:extLst>
      <p:ext uri="{BB962C8B-B14F-4D97-AF65-F5344CB8AC3E}">
        <p14:creationId xmlns:p14="http://schemas.microsoft.com/office/powerpoint/2010/main" val="410753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1044-7A3D-F386-4B47-3A5F83FE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64C5-777A-B9E2-871D-77F0B5C9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BE" sz="2800" b="1"/>
              <a:t>Stability profile  of saRNA and LNPs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08098C5-0D99-E748-AB27-27284EA3536C}"/>
              </a:ext>
            </a:extLst>
          </p:cNvPr>
          <p:cNvSpPr txBox="1">
            <a:spLocks/>
          </p:cNvSpPr>
          <p:nvPr/>
        </p:nvSpPr>
        <p:spPr>
          <a:xfrm>
            <a:off x="366865" y="1361340"/>
            <a:ext cx="6180880" cy="56808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/>
              <a:t>Typical long term storage conditions:</a:t>
            </a:r>
          </a:p>
          <a:p>
            <a:pPr lvl="1"/>
            <a:r>
              <a:rPr lang="nl-BE" sz="1400" dirty="0"/>
              <a:t>DS (saRNA): &lt;-60°C</a:t>
            </a:r>
          </a:p>
          <a:p>
            <a:pPr lvl="1"/>
            <a:r>
              <a:rPr lang="nl-BE" sz="1400" dirty="0"/>
              <a:t>DP (LNP, liquid ): -20°C±10°C</a:t>
            </a:r>
          </a:p>
          <a:p>
            <a:pPr lvl="1"/>
            <a:endParaRPr lang="nl-BE" sz="400" dirty="0"/>
          </a:p>
          <a:p>
            <a:r>
              <a:rPr lang="nl-BE" sz="1800" dirty="0"/>
              <a:t>Size matters</a:t>
            </a:r>
          </a:p>
          <a:p>
            <a:pPr lvl="1"/>
            <a:r>
              <a:rPr lang="nl-BE" sz="1400" dirty="0"/>
              <a:t>As molecule length increases,  RNA is more susceptible to degradation</a:t>
            </a:r>
          </a:p>
          <a:p>
            <a:pPr lvl="1"/>
            <a:r>
              <a:rPr lang="nl-BE" sz="1400" dirty="0"/>
              <a:t>Degradation rate is concentration dependent</a:t>
            </a:r>
          </a:p>
          <a:p>
            <a:pPr lvl="1"/>
            <a:endParaRPr lang="nl-BE" sz="400" dirty="0"/>
          </a:p>
          <a:p>
            <a:r>
              <a:rPr lang="nl-BE" sz="1800" dirty="0"/>
              <a:t>Good candidate for stability “platform knowledge”</a:t>
            </a:r>
          </a:p>
          <a:p>
            <a:pPr lvl="1"/>
            <a:r>
              <a:rPr lang="nl-BE" sz="1400" dirty="0"/>
              <a:t>Common “backbone” -&gt; common degradation pathways</a:t>
            </a:r>
          </a:p>
          <a:p>
            <a:pPr lvl="1"/>
            <a:r>
              <a:rPr lang="nl-BE" sz="1400" dirty="0"/>
              <a:t>Highly similar analytical test procedures</a:t>
            </a:r>
          </a:p>
          <a:p>
            <a:pPr lvl="1"/>
            <a:endParaRPr lang="nl-BE" sz="400" dirty="0"/>
          </a:p>
          <a:p>
            <a:r>
              <a:rPr lang="nl-BE" sz="1800" dirty="0"/>
              <a:t>Colloidal stability of LNPs  seems less of an issue (based on internal data for Ziphius formulations)</a:t>
            </a:r>
          </a:p>
          <a:p>
            <a:pPr lvl="1"/>
            <a:r>
              <a:rPr lang="nl-BE" sz="1400" dirty="0"/>
              <a:t>Requires cryoprotectant and extra protection during shipment</a:t>
            </a:r>
          </a:p>
          <a:p>
            <a:pPr lvl="1">
              <a:lnSpc>
                <a:spcPts val="1880"/>
              </a:lnSpc>
            </a:pPr>
            <a:r>
              <a:rPr lang="nl-BE" sz="1400" dirty="0"/>
              <a:t>Strong physical stress is required to destabilize the LNPs </a:t>
            </a:r>
            <a:r>
              <a:rPr lang="nl-BE" sz="1400" dirty="0">
                <a:sym typeface="Wingdings" pitchFamily="2" charset="2"/>
              </a:rPr>
              <a:t> aggregation can be observed (depending on type and intensity of the physical stressor)</a:t>
            </a:r>
            <a:endParaRPr lang="nl-BE" sz="1400" dirty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D2FFB-BB2B-D5C6-62A6-5181C490EF42}"/>
              </a:ext>
            </a:extLst>
          </p:cNvPr>
          <p:cNvSpPr txBox="1"/>
          <p:nvPr/>
        </p:nvSpPr>
        <p:spPr>
          <a:xfrm>
            <a:off x="6458663" y="1426287"/>
            <a:ext cx="538164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BE" sz="1800" b="1">
                <a:solidFill>
                  <a:schemeClr val="accent1"/>
                </a:solidFill>
              </a:rPr>
              <a:t>Main degradation </a:t>
            </a:r>
            <a:r>
              <a:rPr lang="nl-BE" b="1">
                <a:solidFill>
                  <a:schemeClr val="accent1"/>
                </a:solidFill>
              </a:rPr>
              <a:t>pathways</a:t>
            </a:r>
            <a:r>
              <a:rPr lang="nl-BE" sz="1800" b="1">
                <a:solidFill>
                  <a:schemeClr val="accent1"/>
                </a:solidFill>
              </a:rPr>
              <a:t>  for RNA and LNPs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C648E-D2A0-AC1A-16A5-25E512BA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401" y="1945911"/>
            <a:ext cx="5577251" cy="37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9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26E-CC40-5734-07B2-F98495FE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27" y="80669"/>
            <a:ext cx="10515600" cy="1184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Building a stability program for saRNA and LNPs</a:t>
            </a:r>
            <a:br>
              <a:rPr lang="en-GB" sz="2800" b="1" dirty="0"/>
            </a:br>
            <a:endParaRPr lang="en-US" sz="2800" b="1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CE417E9F-71E0-76E0-3A4A-1DAC2F3B198E}"/>
              </a:ext>
            </a:extLst>
          </p:cNvPr>
          <p:cNvSpPr txBox="1">
            <a:spLocks/>
          </p:cNvSpPr>
          <p:nvPr/>
        </p:nvSpPr>
        <p:spPr>
          <a:xfrm>
            <a:off x="297712" y="1078925"/>
            <a:ext cx="6402770" cy="56808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nl-BE" sz="1800" dirty="0"/>
              <a:t>“Beginning” problems: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Implementing a solid fit-for-purpose analytical toolbox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Defining the stressed stability setup</a:t>
            </a:r>
          </a:p>
          <a:p>
            <a:pPr lvl="2">
              <a:lnSpc>
                <a:spcPct val="100000"/>
              </a:lnSpc>
            </a:pPr>
            <a:r>
              <a:rPr lang="nl-BE" sz="1400" dirty="0"/>
              <a:t>Temperature? Timepoints?</a:t>
            </a:r>
          </a:p>
          <a:p>
            <a:pPr lvl="2">
              <a:lnSpc>
                <a:spcPct val="100000"/>
              </a:lnSpc>
            </a:pPr>
            <a:r>
              <a:rPr lang="nl-BE" sz="1400" dirty="0"/>
              <a:t>saRNA vs LNPs?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How much can we extrapolate?</a:t>
            </a:r>
          </a:p>
          <a:p>
            <a:pPr lvl="2">
              <a:lnSpc>
                <a:spcPct val="100000"/>
              </a:lnSpc>
            </a:pPr>
            <a:r>
              <a:rPr lang="nl-BE" sz="1400"/>
              <a:t>constructs </a:t>
            </a:r>
            <a:r>
              <a:rPr lang="nl-BE" sz="1400" dirty="0"/>
              <a:t>with same backbone but different GOIs?</a:t>
            </a:r>
          </a:p>
          <a:p>
            <a:pPr lvl="2">
              <a:lnSpc>
                <a:spcPct val="100000"/>
              </a:lnSpc>
            </a:pPr>
            <a:r>
              <a:rPr lang="nl-BE" sz="1400" dirty="0"/>
              <a:t>constructs with different backbones? 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Understanding limitations of </a:t>
            </a:r>
            <a:r>
              <a:rPr lang="nl-BE" sz="1600" i="1" dirty="0"/>
              <a:t>in vitro </a:t>
            </a:r>
            <a:r>
              <a:rPr lang="nl-BE" sz="1600" dirty="0"/>
              <a:t>expression methods </a:t>
            </a:r>
            <a:r>
              <a:rPr lang="nl-BE" sz="1600" dirty="0">
                <a:sym typeface="Wingdings" pitchFamily="2" charset="2"/>
              </a:rPr>
              <a:t> applying a holistic approach to understand ”potency”</a:t>
            </a:r>
            <a:endParaRPr lang="nl-BE" sz="1600" dirty="0"/>
          </a:p>
          <a:p>
            <a:pPr>
              <a:lnSpc>
                <a:spcPct val="100000"/>
              </a:lnSpc>
            </a:pPr>
            <a:r>
              <a:rPr lang="nl-BE" sz="1800" dirty="0"/>
              <a:t>Early development challenges: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Provide solutions (=stability data or predictions) to support formulation development, process  &amp;</a:t>
            </a:r>
            <a:r>
              <a:rPr lang="nl-BE" sz="1600"/>
              <a:t> </a:t>
            </a:r>
            <a:r>
              <a:rPr lang="nl-BE" sz="1600" dirty="0"/>
              <a:t>product development, </a:t>
            </a:r>
            <a:r>
              <a:rPr lang="nl-BE" sz="1600" i="1" dirty="0"/>
              <a:t>in vivo </a:t>
            </a:r>
            <a:r>
              <a:rPr lang="nl-BE" sz="1600" dirty="0"/>
              <a:t> studies</a:t>
            </a:r>
          </a:p>
          <a:p>
            <a:pPr lvl="1">
              <a:lnSpc>
                <a:spcPct val="100000"/>
              </a:lnSpc>
            </a:pPr>
            <a:r>
              <a:rPr lang="nl-BE" sz="1600" dirty="0"/>
              <a:t>Ability to deal with a panel of </a:t>
            </a:r>
            <a:r>
              <a:rPr lang="nl-BE" sz="1600"/>
              <a:t>constructs</a:t>
            </a:r>
            <a:r>
              <a:rPr lang="nl-BE" sz="1600" dirty="0"/>
              <a:t> </a:t>
            </a:r>
            <a:r>
              <a:rPr lang="nl-BE" sz="1600" dirty="0">
                <a:sym typeface="Wingdings" pitchFamily="2" charset="2"/>
              </a:rPr>
              <a:t> define “worst case” or bracketing approach</a:t>
            </a:r>
            <a:endParaRPr lang="nl-BE" sz="1600" dirty="0"/>
          </a:p>
          <a:p>
            <a:pPr lvl="1">
              <a:lnSpc>
                <a:spcPct val="100000"/>
              </a:lnSpc>
            </a:pPr>
            <a:r>
              <a:rPr lang="nl-BE" sz="1600" dirty="0"/>
              <a:t>Building towards platform stability knowledge</a:t>
            </a:r>
          </a:p>
          <a:p>
            <a:pPr lvl="1">
              <a:lnSpc>
                <a:spcPct val="100000"/>
              </a:lnSpc>
            </a:pPr>
            <a:endParaRPr lang="nl-BE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6C6E15-9F39-A43C-4C9F-17DDFE5FD148}"/>
              </a:ext>
            </a:extLst>
          </p:cNvPr>
          <p:cNvSpPr txBox="1"/>
          <p:nvPr/>
        </p:nvSpPr>
        <p:spPr>
          <a:xfrm>
            <a:off x="6817895" y="1266087"/>
            <a:ext cx="4907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Release only</a:t>
            </a:r>
            <a:r>
              <a:rPr lang="en-US" sz="1600" b="1" dirty="0"/>
              <a:t> vs stability indicating quality attributes (</a:t>
            </a:r>
            <a:r>
              <a:rPr lang="en-US" sz="1600" b="1" dirty="0">
                <a:solidFill>
                  <a:srgbClr val="C00000"/>
                </a:solidFill>
              </a:rPr>
              <a:t>first</a:t>
            </a:r>
            <a:r>
              <a:rPr lang="en-US" sz="1600" b="1" dirty="0"/>
              <a:t> and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</a:t>
            </a:r>
            <a:r>
              <a:rPr lang="en-US" sz="1600" b="1" dirty="0"/>
              <a:t> line)  for DP (LNPs)</a:t>
            </a:r>
            <a:endParaRPr lang="en-US" sz="16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284267-725F-3854-56FF-B71DD1358886}"/>
              </a:ext>
            </a:extLst>
          </p:cNvPr>
          <p:cNvSpPr txBox="1"/>
          <p:nvPr/>
        </p:nvSpPr>
        <p:spPr>
          <a:xfrm>
            <a:off x="5993534" y="5948388"/>
            <a:ext cx="6271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88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 = implementing a predictive model?</a:t>
            </a: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01225816-C1DD-1F16-DBB0-1F8F364DBAD5}"/>
              </a:ext>
            </a:extLst>
          </p:cNvPr>
          <p:cNvSpPr/>
          <p:nvPr/>
        </p:nvSpPr>
        <p:spPr>
          <a:xfrm>
            <a:off x="5560107" y="6042478"/>
            <a:ext cx="465511" cy="351533"/>
          </a:xfrm>
          <a:prstGeom prst="rightArrow">
            <a:avLst/>
          </a:prstGeom>
          <a:solidFill>
            <a:srgbClr val="F88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1D736C0-1170-B296-9CE6-AC0B8710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5" y="2052145"/>
            <a:ext cx="5268175" cy="3546549"/>
          </a:xfrm>
          <a:prstGeom prst="roundRect">
            <a:avLst/>
          </a:prstGeom>
          <a:ln w="19050">
            <a:solidFill>
              <a:schemeClr val="accent5"/>
            </a:solidFill>
            <a:prstDash val="sysDot"/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C777CCC5-F9BA-4F04-E7BF-FF30502D5698}"/>
              </a:ext>
            </a:extLst>
          </p:cNvPr>
          <p:cNvSpPr txBox="1"/>
          <p:nvPr/>
        </p:nvSpPr>
        <p:spPr>
          <a:xfrm>
            <a:off x="734270" y="6571925"/>
            <a:ext cx="76294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BCCFE0"/>
                </a:solidFill>
              </a:rPr>
              <a:t>LNP  schematic  according to   Trollmann &amp;Bockmann, Biophys . J., 121, 3927-3939, 2022</a:t>
            </a:r>
          </a:p>
        </p:txBody>
      </p:sp>
    </p:spTree>
    <p:extLst>
      <p:ext uri="{BB962C8B-B14F-4D97-AF65-F5344CB8AC3E}">
        <p14:creationId xmlns:p14="http://schemas.microsoft.com/office/powerpoint/2010/main" val="24148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103E14-3765-E816-DF3A-34F25BCF36E5}"/>
              </a:ext>
            </a:extLst>
          </p:cNvPr>
          <p:cNvSpPr txBox="1">
            <a:spLocks/>
          </p:cNvSpPr>
          <p:nvPr/>
        </p:nvSpPr>
        <p:spPr>
          <a:xfrm>
            <a:off x="429706" y="0"/>
            <a:ext cx="9965578" cy="12147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3161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Bitter" pitchFamily="2" charset="77"/>
              </a:rPr>
              <a:t>Case study 1: supporting </a:t>
            </a:r>
            <a:r>
              <a:rPr lang="en-US" sz="2400" i="1" dirty="0">
                <a:solidFill>
                  <a:schemeClr val="tx1"/>
                </a:solidFill>
                <a:latin typeface="Bitter" pitchFamily="2" charset="77"/>
              </a:rPr>
              <a:t>in vivo </a:t>
            </a:r>
            <a:r>
              <a:rPr lang="en-US" sz="2400" dirty="0">
                <a:solidFill>
                  <a:schemeClr val="tx1"/>
                </a:solidFill>
                <a:latin typeface="Bitter" pitchFamily="2" charset="77"/>
              </a:rPr>
              <a:t>studies during early development</a:t>
            </a:r>
          </a:p>
          <a:p>
            <a:pPr>
              <a:spcBef>
                <a:spcPts val="1200"/>
              </a:spcBef>
            </a:pPr>
            <a:r>
              <a:rPr lang="en-US" sz="2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material handled correctly by the CRO?</a:t>
            </a:r>
            <a:endParaRPr lang="en-US" sz="2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99912F-25A0-67C4-41F8-697B19E83329}"/>
              </a:ext>
            </a:extLst>
          </p:cNvPr>
          <p:cNvSpPr txBox="1"/>
          <p:nvPr/>
        </p:nvSpPr>
        <p:spPr>
          <a:xfrm>
            <a:off x="8278368" y="5578521"/>
            <a:ext cx="37382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BE"/>
            </a:defPPr>
            <a:lvl1pPr>
              <a:defRPr sz="2400" b="1">
                <a:solidFill>
                  <a:srgbClr val="F88D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sz="1800" dirty="0"/>
              <a:t>Main benefits: increased product knowledge &amp; confidence in animal study results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C6EC0A3-84F7-66B7-0993-AD47D9FBB049}"/>
              </a:ext>
            </a:extLst>
          </p:cNvPr>
          <p:cNvSpPr txBox="1">
            <a:spLocks/>
          </p:cNvSpPr>
          <p:nvPr/>
        </p:nvSpPr>
        <p:spPr>
          <a:xfrm>
            <a:off x="292048" y="1273461"/>
            <a:ext cx="6902715" cy="500859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noProof="1"/>
              <a:t>Aim: </a:t>
            </a:r>
            <a:r>
              <a:rPr lang="en-US" sz="1600" noProof="1"/>
              <a:t>define a flow for thawing, diluting  and handling LNPs that can be easily implemented by a CRO  for an animal study, while  ensuring DP quality is maintained</a:t>
            </a:r>
          </a:p>
          <a:p>
            <a:r>
              <a:rPr lang="en-US" sz="1800" noProof="1"/>
              <a:t>Additional considerations:</a:t>
            </a:r>
          </a:p>
          <a:p>
            <a:pPr lvl="1"/>
            <a:r>
              <a:rPr lang="en-US" sz="1600" noProof="1"/>
              <a:t>Study flow at CRO:</a:t>
            </a:r>
          </a:p>
          <a:p>
            <a:pPr lvl="2"/>
            <a:r>
              <a:rPr lang="en-US" sz="1400" noProof="1"/>
              <a:t>where is the material diluted? in a lab? at animal facility?</a:t>
            </a:r>
          </a:p>
          <a:p>
            <a:pPr lvl="2"/>
            <a:r>
              <a:rPr lang="en-US" sz="1400" noProof="1"/>
              <a:t>how is the  diluted material transported?</a:t>
            </a:r>
          </a:p>
          <a:p>
            <a:pPr lvl="2"/>
            <a:r>
              <a:rPr lang="en-US" sz="1400" noProof="1"/>
              <a:t>how long and which temperature exposure can be anticipated?</a:t>
            </a:r>
          </a:p>
          <a:p>
            <a:pPr lvl="1"/>
            <a:r>
              <a:rPr lang="en-US" sz="1600" noProof="1"/>
              <a:t>Compatibility with materials  (labware, syringes, needles)</a:t>
            </a:r>
          </a:p>
          <a:p>
            <a:r>
              <a:rPr lang="en-US" sz="1800" noProof="1"/>
              <a:t>Tested quality attributes: </a:t>
            </a:r>
          </a:p>
          <a:p>
            <a:pPr lvl="1"/>
            <a:r>
              <a:rPr lang="en-US" sz="1400" noProof="1"/>
              <a:t>RNA concentration, </a:t>
            </a:r>
          </a:p>
          <a:p>
            <a:pPr lvl="1"/>
            <a:r>
              <a:rPr lang="en-US" sz="1400" noProof="1"/>
              <a:t>RNA integrity &amp; purity,</a:t>
            </a:r>
          </a:p>
          <a:p>
            <a:pPr lvl="1"/>
            <a:r>
              <a:rPr lang="en-US" sz="1400" noProof="1"/>
              <a:t>(</a:t>
            </a:r>
            <a:r>
              <a:rPr lang="en-US" sz="1400" i="1" noProof="1"/>
              <a:t>in vitro  </a:t>
            </a:r>
            <a:r>
              <a:rPr lang="en-US" sz="1400" noProof="1"/>
              <a:t>expression)</a:t>
            </a:r>
          </a:p>
          <a:p>
            <a:r>
              <a:rPr lang="en-US" sz="1800" noProof="1"/>
              <a:t> Challenges: </a:t>
            </a:r>
            <a:endParaRPr lang="en-US" sz="1600" noProof="1"/>
          </a:p>
          <a:p>
            <a:pPr lvl="1">
              <a:lnSpc>
                <a:spcPts val="1920"/>
              </a:lnSpc>
            </a:pPr>
            <a:r>
              <a:rPr lang="en-US" sz="1400" noProof="1"/>
              <a:t>Concentration of diluted LNPs  may be too low for some analytical test methods </a:t>
            </a:r>
            <a:r>
              <a:rPr lang="en-US" sz="1400" noProof="1">
                <a:sym typeface="Wingdings" pitchFamily="2" charset="2"/>
              </a:rPr>
              <a:t> how to concentrate with minimal impacting on the material?</a:t>
            </a:r>
            <a:endParaRPr lang="en-US" sz="1400" noProof="1"/>
          </a:p>
          <a:p>
            <a:pPr lvl="1">
              <a:lnSpc>
                <a:spcPts val="1920"/>
              </a:lnSpc>
            </a:pPr>
            <a:r>
              <a:rPr lang="en-US" sz="1400" noProof="1"/>
              <a:t>Handling analytical variability to get to clear conclusions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DFF8C-A935-8544-8A70-EA157B0D61B7}"/>
              </a:ext>
            </a:extLst>
          </p:cNvPr>
          <p:cNvGrpSpPr/>
          <p:nvPr/>
        </p:nvGrpSpPr>
        <p:grpSpPr>
          <a:xfrm>
            <a:off x="7422244" y="1781090"/>
            <a:ext cx="4594407" cy="3641558"/>
            <a:chOff x="7509591" y="1892968"/>
            <a:chExt cx="4594407" cy="364155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6B753B-ECA1-7162-B5CB-80C0B70755E9}"/>
                </a:ext>
              </a:extLst>
            </p:cNvPr>
            <p:cNvGrpSpPr/>
            <p:nvPr/>
          </p:nvGrpSpPr>
          <p:grpSpPr>
            <a:xfrm>
              <a:off x="7509591" y="2077621"/>
              <a:ext cx="4594407" cy="3250569"/>
              <a:chOff x="7509591" y="2077621"/>
              <a:chExt cx="4594407" cy="325056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1C0E41-7AED-C628-1D64-52433098BBCF}"/>
                  </a:ext>
                </a:extLst>
              </p:cNvPr>
              <p:cNvSpPr txBox="1"/>
              <p:nvPr/>
            </p:nvSpPr>
            <p:spPr>
              <a:xfrm>
                <a:off x="11258035" y="4519947"/>
                <a:ext cx="83335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16199"/>
                    </a:solidFill>
                  </a:rPr>
                  <a:t>Expel</a:t>
                </a:r>
              </a:p>
              <a:p>
                <a:pPr algn="ctr"/>
                <a:r>
                  <a:rPr lang="en-US" sz="1400" b="1" dirty="0">
                    <a:solidFill>
                      <a:srgbClr val="316199"/>
                    </a:solidFill>
                  </a:rPr>
                  <a:t>asap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719299-B5DC-87E3-0D34-54C43D581526}"/>
                  </a:ext>
                </a:extLst>
              </p:cNvPr>
              <p:cNvSpPr txBox="1"/>
              <p:nvPr/>
            </p:nvSpPr>
            <p:spPr>
              <a:xfrm>
                <a:off x="11270646" y="4144256"/>
                <a:ext cx="8333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16199"/>
                    </a:solidFill>
                  </a:rPr>
                  <a:t>4h ice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5AF7A-BD59-CF81-553D-5CB7A0CA82E4}"/>
                  </a:ext>
                </a:extLst>
              </p:cNvPr>
              <p:cNvSpPr txBox="1"/>
              <p:nvPr/>
            </p:nvSpPr>
            <p:spPr>
              <a:xfrm>
                <a:off x="11178020" y="3604994"/>
                <a:ext cx="83335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16199"/>
                    </a:solidFill>
                  </a:rPr>
                  <a:t>4h fridge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B766F3E-6563-5B04-7ABD-CEA884BE3117}"/>
                  </a:ext>
                </a:extLst>
              </p:cNvPr>
              <p:cNvGrpSpPr/>
              <p:nvPr/>
            </p:nvGrpSpPr>
            <p:grpSpPr>
              <a:xfrm>
                <a:off x="7509591" y="2077621"/>
                <a:ext cx="3917848" cy="3250569"/>
                <a:chOff x="7942728" y="1659336"/>
                <a:chExt cx="3917848" cy="325056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159FDBF-0EA8-6845-8E23-C91A87FF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r="20828"/>
                <a:stretch>
                  <a:fillRect/>
                </a:stretch>
              </p:blipFill>
              <p:spPr>
                <a:xfrm>
                  <a:off x="8432796" y="1659336"/>
                  <a:ext cx="3427780" cy="3250569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322BC54-AE8B-AB18-2A83-E3D97780EB61}"/>
                    </a:ext>
                  </a:extLst>
                </p:cNvPr>
                <p:cNvSpPr txBox="1"/>
                <p:nvPr/>
              </p:nvSpPr>
              <p:spPr>
                <a:xfrm>
                  <a:off x="9911324" y="2638289"/>
                  <a:ext cx="194925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316199"/>
                      </a:solidFill>
                    </a:rPr>
                    <a:t>Concentrated (</a:t>
                  </a:r>
                  <a:r>
                    <a:rPr lang="en-US" sz="1400" b="1" dirty="0" err="1">
                      <a:solidFill>
                        <a:srgbClr val="316199"/>
                      </a:solidFill>
                    </a:rPr>
                    <a:t>sa</a:t>
                  </a:r>
                  <a:r>
                    <a:rPr lang="en-US" sz="1400" b="1" dirty="0">
                      <a:solidFill>
                        <a:srgbClr val="316199"/>
                      </a:solidFill>
                    </a:rPr>
                    <a:t>)RNA-LNP DP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DA75442-0869-D077-768D-9211808F4904}"/>
                    </a:ext>
                  </a:extLst>
                </p:cNvPr>
                <p:cNvSpPr txBox="1"/>
                <p:nvPr/>
              </p:nvSpPr>
              <p:spPr>
                <a:xfrm>
                  <a:off x="7942728" y="4122184"/>
                  <a:ext cx="1949252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008F00"/>
                      </a:solidFill>
                    </a:rPr>
                    <a:t>Diluted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008F00"/>
                      </a:solidFill>
                    </a:rPr>
                    <a:t> (</a:t>
                  </a:r>
                  <a:r>
                    <a:rPr lang="en-US" sz="1400" b="1" dirty="0" err="1">
                      <a:solidFill>
                        <a:srgbClr val="008F00"/>
                      </a:solidFill>
                    </a:rPr>
                    <a:t>sa</a:t>
                  </a:r>
                  <a:r>
                    <a:rPr lang="en-US" sz="1400" b="1" dirty="0">
                      <a:solidFill>
                        <a:srgbClr val="008F00"/>
                      </a:solidFill>
                    </a:rPr>
                    <a:t>)RNA-LNP DP</a:t>
                  </a:r>
                </a:p>
                <a:p>
                  <a:pPr algn="ctr"/>
                  <a:r>
                    <a:rPr lang="en-US" sz="1400" b="1" dirty="0">
                      <a:solidFill>
                        <a:srgbClr val="008F00"/>
                      </a:solidFill>
                    </a:rPr>
                    <a:t>“ready to use”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06A405-6762-62F0-3BFE-27E16467E402}"/>
                    </a:ext>
                  </a:extLst>
                </p:cNvPr>
                <p:cNvSpPr txBox="1"/>
                <p:nvPr/>
              </p:nvSpPr>
              <p:spPr>
                <a:xfrm>
                  <a:off x="10636753" y="4411580"/>
                  <a:ext cx="83335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316199"/>
                      </a:solidFill>
                    </a:rPr>
                    <a:t>24h RT</a:t>
                  </a:r>
                </a:p>
              </p:txBody>
            </p:sp>
          </p:grpSp>
        </p:grp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2BE389-7A2B-62CB-4F7A-E2CDCCE3A33E}"/>
                </a:ext>
              </a:extLst>
            </p:cNvPr>
            <p:cNvSpPr/>
            <p:nvPr/>
          </p:nvSpPr>
          <p:spPr>
            <a:xfrm>
              <a:off x="7688023" y="1892968"/>
              <a:ext cx="4415975" cy="3641558"/>
            </a:xfrm>
            <a:prstGeom prst="roundRect">
              <a:avLst/>
            </a:prstGeom>
            <a:noFill/>
            <a:ln w="19050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752D967-0770-B768-61FC-4C579F9C6EA4}"/>
              </a:ext>
            </a:extLst>
          </p:cNvPr>
          <p:cNvSpPr txBox="1"/>
          <p:nvPr/>
        </p:nvSpPr>
        <p:spPr>
          <a:xfrm>
            <a:off x="8944311" y="1334562"/>
            <a:ext cx="226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dirty="0">
                <a:solidFill>
                  <a:schemeClr val="accent1"/>
                </a:solidFill>
              </a:rPr>
              <a:t>Study set-up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6284873-F60C-D829-2C75-9731065CD177}"/>
              </a:ext>
            </a:extLst>
          </p:cNvPr>
          <p:cNvSpPr/>
          <p:nvPr/>
        </p:nvSpPr>
        <p:spPr>
          <a:xfrm>
            <a:off x="7802148" y="5945893"/>
            <a:ext cx="465511" cy="351533"/>
          </a:xfrm>
          <a:prstGeom prst="rightArrow">
            <a:avLst/>
          </a:prstGeom>
          <a:solidFill>
            <a:srgbClr val="F88D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iphius Investor Deck Template">
  <a:themeElements>
    <a:clrScheme name="Ziphius Investor Deck">
      <a:dk1>
        <a:srgbClr val="112C4B"/>
      </a:dk1>
      <a:lt1>
        <a:srgbClr val="FFFFFF"/>
      </a:lt1>
      <a:dk2>
        <a:srgbClr val="0C2440"/>
      </a:dk2>
      <a:lt2>
        <a:srgbClr val="E7ECF1"/>
      </a:lt2>
      <a:accent1>
        <a:srgbClr val="50A1EB"/>
      </a:accent1>
      <a:accent2>
        <a:srgbClr val="1982E1"/>
      </a:accent2>
      <a:accent3>
        <a:srgbClr val="86BFF3"/>
      </a:accent3>
      <a:accent4>
        <a:srgbClr val="F9A3AA"/>
      </a:accent4>
      <a:accent5>
        <a:srgbClr val="FF7D87"/>
      </a:accent5>
      <a:accent6>
        <a:srgbClr val="FDD9DC"/>
      </a:accent6>
      <a:hlink>
        <a:srgbClr val="50A1EB"/>
      </a:hlink>
      <a:folHlink>
        <a:srgbClr val="1982E1"/>
      </a:folHlink>
    </a:clrScheme>
    <a:fontScheme name="Bitter">
      <a:majorFont>
        <a:latin typeface="Bitter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Manrop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Ziphius Investor Deck">
    <a:dk1>
      <a:srgbClr val="112C4B"/>
    </a:dk1>
    <a:lt1>
      <a:srgbClr val="FFFFFF"/>
    </a:lt1>
    <a:dk2>
      <a:srgbClr val="0C2440"/>
    </a:dk2>
    <a:lt2>
      <a:srgbClr val="E7ECF1"/>
    </a:lt2>
    <a:accent1>
      <a:srgbClr val="50A1EB"/>
    </a:accent1>
    <a:accent2>
      <a:srgbClr val="1982E1"/>
    </a:accent2>
    <a:accent3>
      <a:srgbClr val="86BFF3"/>
    </a:accent3>
    <a:accent4>
      <a:srgbClr val="F9A3AA"/>
    </a:accent4>
    <a:accent5>
      <a:srgbClr val="FF7D87"/>
    </a:accent5>
    <a:accent6>
      <a:srgbClr val="FDD9DC"/>
    </a:accent6>
    <a:hlink>
      <a:srgbClr val="50A1EB"/>
    </a:hlink>
    <a:folHlink>
      <a:srgbClr val="1982E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3406f-2074-4a57-bf72-f4794b36dd10">
      <Terms xmlns="http://schemas.microsoft.com/office/infopath/2007/PartnerControls"/>
    </lcf76f155ced4ddcb4097134ff3c332f>
    <TaxCatchAll xmlns="f44d0452-f4d5-4b16-bb5a-8b592a8ad508" xsi:nil="true"/>
    <SharedWithUsers xmlns="f44d0452-f4d5-4b16-bb5a-8b592a8ad50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4110D03D4DB4191AB445110F291F5" ma:contentTypeVersion="18" ma:contentTypeDescription="Create a new document." ma:contentTypeScope="" ma:versionID="eff2723948065005621f6cf39f191f00">
  <xsd:schema xmlns:xsd="http://www.w3.org/2001/XMLSchema" xmlns:xs="http://www.w3.org/2001/XMLSchema" xmlns:p="http://schemas.microsoft.com/office/2006/metadata/properties" xmlns:ns2="f44d0452-f4d5-4b16-bb5a-8b592a8ad508" xmlns:ns3="0843406f-2074-4a57-bf72-f4794b36dd10" targetNamespace="http://schemas.microsoft.com/office/2006/metadata/properties" ma:root="true" ma:fieldsID="286369b06d8226aee5f23e190de8d16b" ns2:_="" ns3:_="">
    <xsd:import namespace="f44d0452-f4d5-4b16-bb5a-8b592a8ad508"/>
    <xsd:import namespace="0843406f-2074-4a57-bf72-f4794b36dd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d0452-f4d5-4b16-bb5a-8b592a8ad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8a77e4d-37b6-4598-beac-b31ed8179056}" ma:internalName="TaxCatchAll" ma:showField="CatchAllData" ma:web="f44d0452-f4d5-4b16-bb5a-8b592a8ad5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3406f-2074-4a57-bf72-f4794b36d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9b1e24-278b-47a7-8286-6d3c18b80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E2C5A7-AA8D-4CE7-AD33-08C4A09B3E90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32349ef1-caf8-4d08-b7b7-c88ca47cc850"/>
    <ds:schemaRef ds:uri="ff0ac956-203b-4afb-bae5-acde9dcccc5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3CCFE06-6935-402A-9314-BBAD3CA06C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8FE5FB-A535-4113-B383-B03260B488F5}"/>
</file>

<file path=docMetadata/LabelInfo.xml><?xml version="1.0" encoding="utf-8"?>
<clbl:labelList xmlns:clbl="http://schemas.microsoft.com/office/2020/mipLabelMetadata">
  <clbl:label id="{9d464e92-986d-44f9-b10e-84d2a44f1868}" enabled="0" method="" siteId="{9d464e92-986d-44f9-b10e-84d2a44f186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1384</Words>
  <Application>Microsoft Macintosh PowerPoint</Application>
  <PresentationFormat>Widescreen</PresentationFormat>
  <Paragraphs>200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Aptos</vt:lpstr>
      <vt:lpstr>Bitter SemiBold</vt:lpstr>
      <vt:lpstr>Manrope</vt:lpstr>
      <vt:lpstr>Wingdings</vt:lpstr>
      <vt:lpstr>Bitter</vt:lpstr>
      <vt:lpstr>Arial</vt:lpstr>
      <vt:lpstr>Ziphius Investor Deck Template</vt:lpstr>
      <vt:lpstr>Challenges and opportunities  for assessing stability of  emerging modalities  - the case of  self-amplifying RNA and LNPs </vt:lpstr>
      <vt:lpstr>PowerPoint Presentation</vt:lpstr>
      <vt:lpstr>Ziphius is developing  a proprietary technology to address  significant unmet medical needs.</vt:lpstr>
      <vt:lpstr>… about mRNA </vt:lpstr>
      <vt:lpstr>mRNA structural features and derived stability challenges</vt:lpstr>
      <vt:lpstr>(sa)RNA-LNP drug product</vt:lpstr>
      <vt:lpstr>Stability profile  of saRNA and LNPs</vt:lpstr>
      <vt:lpstr>Building a stability program for saRNA and LNPs </vt:lpstr>
      <vt:lpstr>PowerPoint Presentation</vt:lpstr>
      <vt:lpstr>PowerPoint Presentation</vt:lpstr>
      <vt:lpstr>PowerPoint Presentation</vt:lpstr>
      <vt:lpstr>Summary &amp;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Koen Schoofs</dc:creator>
  <cp:lastModifiedBy>Iulia Oita</cp:lastModifiedBy>
  <cp:revision>36</cp:revision>
  <cp:lastPrinted>2026-01-28T15:10:48Z</cp:lastPrinted>
  <dcterms:created xsi:type="dcterms:W3CDTF">2025-07-31T10:58:27Z</dcterms:created>
  <dcterms:modified xsi:type="dcterms:W3CDTF">2026-05-11T18:23:12Z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0x010100EC14110D03D4DB4191AB445110F291F5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Order">
    <vt:lpwstr>4544600.00000000</vt:lpwstr>
  </property>
  <property fmtid="{D5CDD505-2E9C-101B-9397-08002B2CF9AE}" pid="11" name="Approved">
    <vt:lpwstr>false</vt:lpwstr>
  </property>
</Properties>
</file>