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docMetadata/LabelInfo.xml" ContentType="application/vnd.ms-office.classificationlabels+xml"/>
  <Override PartName="/docProps/app.xml" ContentType="application/vnd.openxmlformats-officedocument.extended-properties+xml"/>
  <Override PartName="/ppt/revisionInfo.xml" ContentType="application/vnd.ms-powerpoint.revisioninfo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147483610" r:id="rId4"/>
    <p:sldId id="267" r:id="rId5"/>
    <p:sldId id="2147483612" r:id="rId6"/>
    <p:sldId id="274" r:id="rId7"/>
    <p:sldId id="275" r:id="rId8"/>
    <p:sldId id="2147483611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6E3FE-6D19-45DB-AE3D-EF537FB59D7F}" v="81" dt="2026-05-11T22:14:33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4B408-5D38-4AF0-8174-34B7449E6FA9}" type="doc">
      <dgm:prSet loTypeId="urn:microsoft.com/office/officeart/2005/8/layout/hChevron3" loCatId="process" qsTypeId="urn:microsoft.com/office/officeart/2005/8/quickstyle/simple2" qsCatId="simple" csTypeId="urn:microsoft.com/office/officeart/2005/8/colors/accent2_5" csCatId="accent2" phldr="1"/>
      <dgm:spPr/>
    </dgm:pt>
    <dgm:pt modelId="{BAF0F8CE-CADC-4773-89A7-19FCA913C07E}">
      <dgm:prSet phldrT="[Text]" custT="1"/>
      <dgm:spPr>
        <a:xfrm>
          <a:off x="1232" y="0"/>
          <a:ext cx="2019520" cy="455808"/>
        </a:xfrm>
        <a:prstGeom prst="homePlate">
          <a:avLst/>
        </a:prstGeom>
        <a:solidFill>
          <a:srgbClr val="FF585D"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Shake flasks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D7F454B-B337-47E0-A293-BB6E2788A18A}" type="parTrans" cxnId="{94CD76BF-C11B-4BEF-83FE-A364F067271E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EF3F0C05-0AEA-4154-B6CF-A5F7E9FA5344}" type="sibTrans" cxnId="{94CD76BF-C11B-4BEF-83FE-A364F067271E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04C3D6B-E7BB-4C46-8517-057A2989CA2F}">
      <dgm:prSet phldrT="[Text]" custT="1"/>
      <dgm:spPr>
        <a:xfrm>
          <a:off x="1616849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8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Early Bioreactor</a:t>
          </a:r>
          <a:b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(small scale)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6A57312C-C336-459F-9206-FE28EB28D6F3}" type="parTrans" cxnId="{7C76E37B-13E1-4550-923A-786B677CFAA1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4017B0DC-8920-4B85-828F-577F8973C583}" type="sibTrans" cxnId="{7C76E37B-13E1-4550-923A-786B677CFAA1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B086578C-7036-4C92-9A3A-0BAF8F38DCB0}">
      <dgm:prSet phldrT="[Text]" custT="1"/>
      <dgm:spPr>
        <a:xfrm>
          <a:off x="3232465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16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GMP pilot plant</a:t>
          </a:r>
          <a:b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(First-in-Human)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6BBC572-43CE-43DA-8AA9-8EFC49C72F3D}" type="parTrans" cxnId="{B32DE3DE-E52D-4F98-8F63-D0A057451286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2925D02-7B76-44E7-9365-A2FDF75AF373}" type="sibTrans" cxnId="{B32DE3DE-E52D-4F98-8F63-D0A057451286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67E7DE1-74D1-4132-861A-D3186A5B5399}">
      <dgm:prSet phldrT="[Text]" custT="1"/>
      <dgm:spPr>
        <a:xfrm>
          <a:off x="6463698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32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Commercial </a:t>
          </a:r>
          <a:b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Manufacturing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D4F22C15-4F87-4EBD-AB42-CFC0718DF8DF}" type="parTrans" cxnId="{87E1CA76-3B60-49BD-9125-437FB96C23E3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527B1E02-5900-4C8A-9902-7CEE041315B5}" type="sibTrans" cxnId="{87E1CA76-3B60-49BD-9125-437FB96C23E3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F10FAE55-6C6C-4FFB-883B-10A305E01DF5}">
      <dgm:prSet phldrT="[Text]" custT="1"/>
      <dgm:spPr>
        <a:xfrm>
          <a:off x="4848081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24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Launch site</a:t>
          </a:r>
          <a:b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(Pivotal process)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505F324A-6516-4956-A66E-CB5A5FE2A706}" type="parTrans" cxnId="{3555A0B0-FBB7-41A3-A708-346AA31EF5DE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2E45FCB3-527B-4E10-A341-68F3FDBBFF09}" type="sibTrans" cxnId="{3555A0B0-FBB7-41A3-A708-346AA31EF5DE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EA320DF-BDCC-42A1-BD2F-46EF930E2806}">
      <dgm:prSet phldrT="[Text]" custT="1"/>
      <dgm:spPr>
        <a:xfrm>
          <a:off x="8079314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4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Life cycle </a:t>
          </a:r>
          <a:b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management</a:t>
          </a:r>
          <a:endParaRPr lang="en-US" sz="1100" b="1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E614B555-12DD-4190-AAB8-095381A69062}" type="parTrans" cxnId="{2B2ABCA8-A956-49A8-9715-D26C8F7FB026}">
      <dgm:prSet/>
      <dgm:spPr/>
      <dgm:t>
        <a:bodyPr/>
        <a:lstStyle/>
        <a:p>
          <a:endParaRPr lang="en-US"/>
        </a:p>
      </dgm:t>
    </dgm:pt>
    <dgm:pt modelId="{FE2FFAF9-98FD-437F-AF53-73D7167643C0}" type="sibTrans" cxnId="{2B2ABCA8-A956-49A8-9715-D26C8F7FB026}">
      <dgm:prSet/>
      <dgm:spPr/>
      <dgm:t>
        <a:bodyPr/>
        <a:lstStyle/>
        <a:p>
          <a:endParaRPr lang="en-US"/>
        </a:p>
      </dgm:t>
    </dgm:pt>
    <dgm:pt modelId="{CDAD56A2-3594-4821-96CB-215A6957A31F}" type="pres">
      <dgm:prSet presAssocID="{6934B408-5D38-4AF0-8174-34B7449E6FA9}" presName="Name0" presStyleCnt="0">
        <dgm:presLayoutVars>
          <dgm:dir/>
          <dgm:resizeHandles val="exact"/>
        </dgm:presLayoutVars>
      </dgm:prSet>
      <dgm:spPr/>
    </dgm:pt>
    <dgm:pt modelId="{BB89DAFD-B6E4-4E27-81BE-9A106E7A34BA}" type="pres">
      <dgm:prSet presAssocID="{BAF0F8CE-CADC-4773-89A7-19FCA913C07E}" presName="parTxOnly" presStyleLbl="node1" presStyleIdx="0" presStyleCnt="6" custScaleY="99131">
        <dgm:presLayoutVars>
          <dgm:bulletEnabled val="1"/>
        </dgm:presLayoutVars>
      </dgm:prSet>
      <dgm:spPr/>
    </dgm:pt>
    <dgm:pt modelId="{6D7402F0-CA21-4941-8798-DDFAA4C58AAF}" type="pres">
      <dgm:prSet presAssocID="{EF3F0C05-0AEA-4154-B6CF-A5F7E9FA5344}" presName="parSpace" presStyleCnt="0"/>
      <dgm:spPr/>
    </dgm:pt>
    <dgm:pt modelId="{D639CA2A-CDCD-4C25-935C-09F44CF0D9D7}" type="pres">
      <dgm:prSet presAssocID="{704C3D6B-E7BB-4C46-8517-057A2989CA2F}" presName="parTxOnly" presStyleLbl="node1" presStyleIdx="1" presStyleCnt="6">
        <dgm:presLayoutVars>
          <dgm:bulletEnabled val="1"/>
        </dgm:presLayoutVars>
      </dgm:prSet>
      <dgm:spPr/>
    </dgm:pt>
    <dgm:pt modelId="{6764A517-6715-46CE-AB11-F213B4C78646}" type="pres">
      <dgm:prSet presAssocID="{4017B0DC-8920-4B85-828F-577F8973C583}" presName="parSpace" presStyleCnt="0"/>
      <dgm:spPr/>
    </dgm:pt>
    <dgm:pt modelId="{24CBCFC0-4F34-4A5B-A12B-BE414EAB922F}" type="pres">
      <dgm:prSet presAssocID="{B086578C-7036-4C92-9A3A-0BAF8F38DCB0}" presName="parTxOnly" presStyleLbl="node1" presStyleIdx="2" presStyleCnt="6">
        <dgm:presLayoutVars>
          <dgm:bulletEnabled val="1"/>
        </dgm:presLayoutVars>
      </dgm:prSet>
      <dgm:spPr/>
    </dgm:pt>
    <dgm:pt modelId="{E8DA3B9B-E0CF-4FE6-8392-EFE09C076A8A}" type="pres">
      <dgm:prSet presAssocID="{92925D02-7B76-44E7-9365-A2FDF75AF373}" presName="parSpace" presStyleCnt="0"/>
      <dgm:spPr/>
    </dgm:pt>
    <dgm:pt modelId="{559BFCB8-8158-48BA-A03E-188D17AF5940}" type="pres">
      <dgm:prSet presAssocID="{F10FAE55-6C6C-4FFB-883B-10A305E01DF5}" presName="parTxOnly" presStyleLbl="node1" presStyleIdx="3" presStyleCnt="6">
        <dgm:presLayoutVars>
          <dgm:bulletEnabled val="1"/>
        </dgm:presLayoutVars>
      </dgm:prSet>
      <dgm:spPr/>
    </dgm:pt>
    <dgm:pt modelId="{E6A69C2A-EB18-43D2-B3FE-21CEBE700DF8}" type="pres">
      <dgm:prSet presAssocID="{2E45FCB3-527B-4E10-A341-68F3FDBBFF09}" presName="parSpace" presStyleCnt="0"/>
      <dgm:spPr/>
    </dgm:pt>
    <dgm:pt modelId="{24E20E9E-495A-4E21-840E-4A9A36562B50}" type="pres">
      <dgm:prSet presAssocID="{D67E7DE1-74D1-4132-861A-D3186A5B5399}" presName="parTxOnly" presStyleLbl="node1" presStyleIdx="4" presStyleCnt="6">
        <dgm:presLayoutVars>
          <dgm:bulletEnabled val="1"/>
        </dgm:presLayoutVars>
      </dgm:prSet>
      <dgm:spPr/>
    </dgm:pt>
    <dgm:pt modelId="{353A4B5C-A347-43A8-B593-57E826F884F9}" type="pres">
      <dgm:prSet presAssocID="{527B1E02-5900-4C8A-9902-7CEE041315B5}" presName="parSpace" presStyleCnt="0"/>
      <dgm:spPr/>
    </dgm:pt>
    <dgm:pt modelId="{C989DE4A-4A44-48F4-AE44-B8D8AF8B52ED}" type="pres">
      <dgm:prSet presAssocID="{AEA320DF-BDCC-42A1-BD2F-46EF930E2806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51AE3D20-CB91-4122-8190-69C48AF098F2}" type="presOf" srcId="{D67E7DE1-74D1-4132-861A-D3186A5B5399}" destId="{24E20E9E-495A-4E21-840E-4A9A36562B50}" srcOrd="0" destOrd="0" presId="urn:microsoft.com/office/officeart/2005/8/layout/hChevron3"/>
    <dgm:cxn modelId="{743BBD3B-4CB1-4891-A3C7-52A9A95D06A3}" type="presOf" srcId="{B086578C-7036-4C92-9A3A-0BAF8F38DCB0}" destId="{24CBCFC0-4F34-4A5B-A12B-BE414EAB922F}" srcOrd="0" destOrd="0" presId="urn:microsoft.com/office/officeart/2005/8/layout/hChevron3"/>
    <dgm:cxn modelId="{3C47FE4E-E72F-47C0-A523-14F6AB4DA8DF}" type="presOf" srcId="{BAF0F8CE-CADC-4773-89A7-19FCA913C07E}" destId="{BB89DAFD-B6E4-4E27-81BE-9A106E7A34BA}" srcOrd="0" destOrd="0" presId="urn:microsoft.com/office/officeart/2005/8/layout/hChevron3"/>
    <dgm:cxn modelId="{61530976-21BB-4B5A-80E3-252F000AA9C2}" type="presOf" srcId="{6934B408-5D38-4AF0-8174-34B7449E6FA9}" destId="{CDAD56A2-3594-4821-96CB-215A6957A31F}" srcOrd="0" destOrd="0" presId="urn:microsoft.com/office/officeart/2005/8/layout/hChevron3"/>
    <dgm:cxn modelId="{87E1CA76-3B60-49BD-9125-437FB96C23E3}" srcId="{6934B408-5D38-4AF0-8174-34B7449E6FA9}" destId="{D67E7DE1-74D1-4132-861A-D3186A5B5399}" srcOrd="4" destOrd="0" parTransId="{D4F22C15-4F87-4EBD-AB42-CFC0718DF8DF}" sibTransId="{527B1E02-5900-4C8A-9902-7CEE041315B5}"/>
    <dgm:cxn modelId="{7C76E37B-13E1-4550-923A-786B677CFAA1}" srcId="{6934B408-5D38-4AF0-8174-34B7449E6FA9}" destId="{704C3D6B-E7BB-4C46-8517-057A2989CA2F}" srcOrd="1" destOrd="0" parTransId="{6A57312C-C336-459F-9206-FE28EB28D6F3}" sibTransId="{4017B0DC-8920-4B85-828F-577F8973C583}"/>
    <dgm:cxn modelId="{2B2ABCA8-A956-49A8-9715-D26C8F7FB026}" srcId="{6934B408-5D38-4AF0-8174-34B7449E6FA9}" destId="{AEA320DF-BDCC-42A1-BD2F-46EF930E2806}" srcOrd="5" destOrd="0" parTransId="{E614B555-12DD-4190-AAB8-095381A69062}" sibTransId="{FE2FFAF9-98FD-437F-AF53-73D7167643C0}"/>
    <dgm:cxn modelId="{3555A0B0-FBB7-41A3-A708-346AA31EF5DE}" srcId="{6934B408-5D38-4AF0-8174-34B7449E6FA9}" destId="{F10FAE55-6C6C-4FFB-883B-10A305E01DF5}" srcOrd="3" destOrd="0" parTransId="{505F324A-6516-4956-A66E-CB5A5FE2A706}" sibTransId="{2E45FCB3-527B-4E10-A341-68F3FDBBFF09}"/>
    <dgm:cxn modelId="{67F69CB6-592C-400B-B323-BCE7563739AD}" type="presOf" srcId="{AEA320DF-BDCC-42A1-BD2F-46EF930E2806}" destId="{C989DE4A-4A44-48F4-AE44-B8D8AF8B52ED}" srcOrd="0" destOrd="0" presId="urn:microsoft.com/office/officeart/2005/8/layout/hChevron3"/>
    <dgm:cxn modelId="{697E02BF-4EC4-43BB-A119-D641B6F8A6DE}" type="presOf" srcId="{F10FAE55-6C6C-4FFB-883B-10A305E01DF5}" destId="{559BFCB8-8158-48BA-A03E-188D17AF5940}" srcOrd="0" destOrd="0" presId="urn:microsoft.com/office/officeart/2005/8/layout/hChevron3"/>
    <dgm:cxn modelId="{94CD76BF-C11B-4BEF-83FE-A364F067271E}" srcId="{6934B408-5D38-4AF0-8174-34B7449E6FA9}" destId="{BAF0F8CE-CADC-4773-89A7-19FCA913C07E}" srcOrd="0" destOrd="0" parTransId="{3D7F454B-B337-47E0-A293-BB6E2788A18A}" sibTransId="{EF3F0C05-0AEA-4154-B6CF-A5F7E9FA5344}"/>
    <dgm:cxn modelId="{D0F503D2-8D1A-4F42-9BE9-368C408BCCCE}" type="presOf" srcId="{704C3D6B-E7BB-4C46-8517-057A2989CA2F}" destId="{D639CA2A-CDCD-4C25-935C-09F44CF0D9D7}" srcOrd="0" destOrd="0" presId="urn:microsoft.com/office/officeart/2005/8/layout/hChevron3"/>
    <dgm:cxn modelId="{B32DE3DE-E52D-4F98-8F63-D0A057451286}" srcId="{6934B408-5D38-4AF0-8174-34B7449E6FA9}" destId="{B086578C-7036-4C92-9A3A-0BAF8F38DCB0}" srcOrd="2" destOrd="0" parTransId="{36BBC572-43CE-43DA-8AA9-8EFC49C72F3D}" sibTransId="{92925D02-7B76-44E7-9365-A2FDF75AF373}"/>
    <dgm:cxn modelId="{EEF216DF-870E-44D6-8F7E-3A1CB8DC3371}" type="presParOf" srcId="{CDAD56A2-3594-4821-96CB-215A6957A31F}" destId="{BB89DAFD-B6E4-4E27-81BE-9A106E7A34BA}" srcOrd="0" destOrd="0" presId="urn:microsoft.com/office/officeart/2005/8/layout/hChevron3"/>
    <dgm:cxn modelId="{1D24A142-220D-45D1-9353-FCAFA717ED78}" type="presParOf" srcId="{CDAD56A2-3594-4821-96CB-215A6957A31F}" destId="{6D7402F0-CA21-4941-8798-DDFAA4C58AAF}" srcOrd="1" destOrd="0" presId="urn:microsoft.com/office/officeart/2005/8/layout/hChevron3"/>
    <dgm:cxn modelId="{56040015-669D-45BB-86CB-2757C82696C4}" type="presParOf" srcId="{CDAD56A2-3594-4821-96CB-215A6957A31F}" destId="{D639CA2A-CDCD-4C25-935C-09F44CF0D9D7}" srcOrd="2" destOrd="0" presId="urn:microsoft.com/office/officeart/2005/8/layout/hChevron3"/>
    <dgm:cxn modelId="{922CC50A-6A0D-4F68-B329-63BDECC43FD2}" type="presParOf" srcId="{CDAD56A2-3594-4821-96CB-215A6957A31F}" destId="{6764A517-6715-46CE-AB11-F213B4C78646}" srcOrd="3" destOrd="0" presId="urn:microsoft.com/office/officeart/2005/8/layout/hChevron3"/>
    <dgm:cxn modelId="{8D32A14A-F279-40E0-81CA-DB91A686C412}" type="presParOf" srcId="{CDAD56A2-3594-4821-96CB-215A6957A31F}" destId="{24CBCFC0-4F34-4A5B-A12B-BE414EAB922F}" srcOrd="4" destOrd="0" presId="urn:microsoft.com/office/officeart/2005/8/layout/hChevron3"/>
    <dgm:cxn modelId="{FD7E621E-07C1-4F58-A6D9-6DA256B740B7}" type="presParOf" srcId="{CDAD56A2-3594-4821-96CB-215A6957A31F}" destId="{E8DA3B9B-E0CF-4FE6-8392-EFE09C076A8A}" srcOrd="5" destOrd="0" presId="urn:microsoft.com/office/officeart/2005/8/layout/hChevron3"/>
    <dgm:cxn modelId="{53F10BFC-73FA-48F4-9133-2ECA4521F679}" type="presParOf" srcId="{CDAD56A2-3594-4821-96CB-215A6957A31F}" destId="{559BFCB8-8158-48BA-A03E-188D17AF5940}" srcOrd="6" destOrd="0" presId="urn:microsoft.com/office/officeart/2005/8/layout/hChevron3"/>
    <dgm:cxn modelId="{9A6C81DC-88D4-45D0-91C4-93239CE98911}" type="presParOf" srcId="{CDAD56A2-3594-4821-96CB-215A6957A31F}" destId="{E6A69C2A-EB18-43D2-B3FE-21CEBE700DF8}" srcOrd="7" destOrd="0" presId="urn:microsoft.com/office/officeart/2005/8/layout/hChevron3"/>
    <dgm:cxn modelId="{EA5BD053-D717-46A8-ACD2-0539F55A4F10}" type="presParOf" srcId="{CDAD56A2-3594-4821-96CB-215A6957A31F}" destId="{24E20E9E-495A-4E21-840E-4A9A36562B50}" srcOrd="8" destOrd="0" presId="urn:microsoft.com/office/officeart/2005/8/layout/hChevron3"/>
    <dgm:cxn modelId="{F20DFC41-134F-49F7-8D19-716DDF14A653}" type="presParOf" srcId="{CDAD56A2-3594-4821-96CB-215A6957A31F}" destId="{353A4B5C-A347-43A8-B593-57E826F884F9}" srcOrd="9" destOrd="0" presId="urn:microsoft.com/office/officeart/2005/8/layout/hChevron3"/>
    <dgm:cxn modelId="{3AEE150D-6967-4941-98E3-249CEFD82CB6}" type="presParOf" srcId="{CDAD56A2-3594-4821-96CB-215A6957A31F}" destId="{C989DE4A-4A44-48F4-AE44-B8D8AF8B52E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431A2-CAA0-4078-9889-37322B26B5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081717-1165-4184-A84E-D3E6AA7F1FC8}">
      <dgm:prSet phldrT="[Text]" custT="1"/>
      <dgm:spPr>
        <a:xfrm>
          <a:off x="2332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Putative Quality Attributes</a:t>
          </a:r>
          <a:endParaRPr lang="en-US" sz="11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D706920-E4D0-4514-976A-20310A690603}" type="parTrans" cxnId="{32FAC753-6620-4685-A8AB-B5FFAD3D97BE}">
      <dgm:prSet/>
      <dgm:spPr/>
      <dgm:t>
        <a:bodyPr/>
        <a:lstStyle/>
        <a:p>
          <a:endParaRPr lang="en-US" sz="1100"/>
        </a:p>
      </dgm:t>
    </dgm:pt>
    <dgm:pt modelId="{6125D3D8-0293-48CC-8B24-AA25EC76DEEB}" type="sibTrans" cxnId="{32FAC753-6620-4685-A8AB-B5FFAD3D97BE}">
      <dgm:prSet/>
      <dgm:spPr/>
      <dgm:t>
        <a:bodyPr/>
        <a:lstStyle/>
        <a:p>
          <a:endParaRPr lang="en-US" sz="1100"/>
        </a:p>
      </dgm:t>
    </dgm:pt>
    <dgm:pt modelId="{BC03BDF8-2BA0-47E0-B249-CF1BB6702C0D}">
      <dgm:prSet phldrT="[Text]" custT="1"/>
      <dgm:spPr>
        <a:xfrm>
          <a:off x="1640818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Identify occuring </a:t>
          </a:r>
          <a:b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 attributes</a:t>
          </a:r>
          <a:endParaRPr lang="en-US" sz="11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C9BE3A3-FD21-42C4-97D8-21B0A151DE04}" type="parTrans" cxnId="{5E41B39E-5F48-4E5B-BA8D-75192B659C76}">
      <dgm:prSet/>
      <dgm:spPr/>
      <dgm:t>
        <a:bodyPr/>
        <a:lstStyle/>
        <a:p>
          <a:endParaRPr lang="en-US" sz="1100"/>
        </a:p>
      </dgm:t>
    </dgm:pt>
    <dgm:pt modelId="{A025A575-5032-4B86-B3EF-DE3598A648E9}" type="sibTrans" cxnId="{5E41B39E-5F48-4E5B-BA8D-75192B659C76}">
      <dgm:prSet/>
      <dgm:spPr/>
      <dgm:t>
        <a:bodyPr/>
        <a:lstStyle/>
        <a:p>
          <a:endParaRPr lang="en-US" sz="1100"/>
        </a:p>
      </dgm:t>
    </dgm:pt>
    <dgm:pt modelId="{19444482-5EEB-4DB2-A4C7-A7D797AD8633}">
      <dgm:prSet phldrT="[Text]" custT="1"/>
      <dgm:spPr>
        <a:xfrm>
          <a:off x="3279303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Assess criticality of quality attributes</a:t>
          </a:r>
          <a:endParaRPr lang="en-US" sz="11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548D79F5-FF04-45C0-A5BC-D65DB595A39B}" type="parTrans" cxnId="{E22341BE-546E-4D6A-B02A-0D5659C5267C}">
      <dgm:prSet/>
      <dgm:spPr/>
      <dgm:t>
        <a:bodyPr/>
        <a:lstStyle/>
        <a:p>
          <a:endParaRPr lang="en-US" sz="1100"/>
        </a:p>
      </dgm:t>
    </dgm:pt>
    <dgm:pt modelId="{6AF6613F-F523-4F7C-B469-21A0D856BB4B}" type="sibTrans" cxnId="{E22341BE-546E-4D6A-B02A-0D5659C5267C}">
      <dgm:prSet/>
      <dgm:spPr/>
      <dgm:t>
        <a:bodyPr/>
        <a:lstStyle/>
        <a:p>
          <a:endParaRPr lang="en-US" sz="1100"/>
        </a:p>
      </dgm:t>
    </dgm:pt>
    <dgm:pt modelId="{11EC3242-F620-4EEC-A58F-94861F44076B}">
      <dgm:prSet phldrT="[Text]" custT="1"/>
      <dgm:spPr>
        <a:xfrm>
          <a:off x="4917789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Refine CQA assessment</a:t>
          </a:r>
          <a:endParaRPr lang="en-US" sz="11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9A476D8-3DA2-47D1-A774-B5D78BCA8A96}" type="parTrans" cxnId="{3FFB1688-9A15-4E97-A1D7-22B78E6BFEE5}">
      <dgm:prSet/>
      <dgm:spPr/>
      <dgm:t>
        <a:bodyPr/>
        <a:lstStyle/>
        <a:p>
          <a:endParaRPr lang="en-US" sz="1100"/>
        </a:p>
      </dgm:t>
    </dgm:pt>
    <dgm:pt modelId="{8AF51657-D79D-472F-9985-A5BF0F4A0AF0}" type="sibTrans" cxnId="{3FFB1688-9A15-4E97-A1D7-22B78E6BFEE5}">
      <dgm:prSet/>
      <dgm:spPr/>
      <dgm:t>
        <a:bodyPr/>
        <a:lstStyle/>
        <a:p>
          <a:endParaRPr lang="en-US" sz="1100"/>
        </a:p>
      </dgm:t>
    </dgm:pt>
    <dgm:pt modelId="{C006FDDD-1757-438F-A8B0-933BE9E83B97}">
      <dgm:prSet phldrT="[Text]" custT="1"/>
      <dgm:spPr>
        <a:xfrm>
          <a:off x="6556274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CH" sz="11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Define control strategy</a:t>
          </a:r>
          <a:endParaRPr lang="en-US" sz="11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E9E1377C-E14B-4D03-9F00-F11E655299C0}" type="parTrans" cxnId="{1E6B2F19-DFE6-4658-8E23-BA36803F78D6}">
      <dgm:prSet/>
      <dgm:spPr/>
      <dgm:t>
        <a:bodyPr/>
        <a:lstStyle/>
        <a:p>
          <a:endParaRPr lang="en-US" sz="1100"/>
        </a:p>
      </dgm:t>
    </dgm:pt>
    <dgm:pt modelId="{57784BE1-D62C-45D8-9C7A-EA4248CB3620}" type="sibTrans" cxnId="{1E6B2F19-DFE6-4658-8E23-BA36803F78D6}">
      <dgm:prSet/>
      <dgm:spPr/>
      <dgm:t>
        <a:bodyPr/>
        <a:lstStyle/>
        <a:p>
          <a:endParaRPr lang="en-US" sz="1100"/>
        </a:p>
      </dgm:t>
    </dgm:pt>
    <dgm:pt modelId="{B7D1F6E3-201B-4470-8AE3-A89CA6CE0607}" type="pres">
      <dgm:prSet presAssocID="{7F2431A2-CAA0-4078-9889-37322B26B57B}" presName="CompostProcess" presStyleCnt="0">
        <dgm:presLayoutVars>
          <dgm:dir/>
          <dgm:resizeHandles val="exact"/>
        </dgm:presLayoutVars>
      </dgm:prSet>
      <dgm:spPr/>
    </dgm:pt>
    <dgm:pt modelId="{1A71981D-483D-4279-AF6C-81D54C333B65}" type="pres">
      <dgm:prSet presAssocID="{7F2431A2-CAA0-4078-9889-37322B26B57B}" presName="arrow" presStyleLbl="bgShp" presStyleIdx="0" presStyleCnt="1"/>
      <dgm:spPr>
        <a:xfrm>
          <a:off x="597226" y="0"/>
          <a:ext cx="6768570" cy="1022554"/>
        </a:xfrm>
        <a:prstGeom prst="rightArrow">
          <a:avLst/>
        </a:prstGeom>
        <a:solidFill>
          <a:srgbClr val="0020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E3735EE-7BBD-40DE-953A-A09B0D3D2024}" type="pres">
      <dgm:prSet presAssocID="{7F2431A2-CAA0-4078-9889-37322B26B57B}" presName="linearProcess" presStyleCnt="0"/>
      <dgm:spPr/>
    </dgm:pt>
    <dgm:pt modelId="{2E04842D-0E22-42EB-9789-071E33F101AE}" type="pres">
      <dgm:prSet presAssocID="{2D081717-1165-4184-A84E-D3E6AA7F1FC8}" presName="textNode" presStyleLbl="node1" presStyleIdx="0" presStyleCnt="5">
        <dgm:presLayoutVars>
          <dgm:bulletEnabled val="1"/>
        </dgm:presLayoutVars>
      </dgm:prSet>
      <dgm:spPr/>
    </dgm:pt>
    <dgm:pt modelId="{046DAABF-3082-4753-AF1E-21E22029D33D}" type="pres">
      <dgm:prSet presAssocID="{6125D3D8-0293-48CC-8B24-AA25EC76DEEB}" presName="sibTrans" presStyleCnt="0"/>
      <dgm:spPr/>
    </dgm:pt>
    <dgm:pt modelId="{2A246E51-6B48-4DBA-BA14-E6EE6C947033}" type="pres">
      <dgm:prSet presAssocID="{BC03BDF8-2BA0-47E0-B249-CF1BB6702C0D}" presName="textNode" presStyleLbl="node1" presStyleIdx="1" presStyleCnt="5">
        <dgm:presLayoutVars>
          <dgm:bulletEnabled val="1"/>
        </dgm:presLayoutVars>
      </dgm:prSet>
      <dgm:spPr/>
    </dgm:pt>
    <dgm:pt modelId="{A7D7EAA8-C0D9-42A3-9095-E90C93B0156E}" type="pres">
      <dgm:prSet presAssocID="{A025A575-5032-4B86-B3EF-DE3598A648E9}" presName="sibTrans" presStyleCnt="0"/>
      <dgm:spPr/>
    </dgm:pt>
    <dgm:pt modelId="{54B68B7D-70B1-4A67-8EF6-C17EAC858F13}" type="pres">
      <dgm:prSet presAssocID="{19444482-5EEB-4DB2-A4C7-A7D797AD8633}" presName="textNode" presStyleLbl="node1" presStyleIdx="2" presStyleCnt="5">
        <dgm:presLayoutVars>
          <dgm:bulletEnabled val="1"/>
        </dgm:presLayoutVars>
      </dgm:prSet>
      <dgm:spPr/>
    </dgm:pt>
    <dgm:pt modelId="{589CBE95-F230-44B5-B2F1-75E7E2A2A983}" type="pres">
      <dgm:prSet presAssocID="{6AF6613F-F523-4F7C-B469-21A0D856BB4B}" presName="sibTrans" presStyleCnt="0"/>
      <dgm:spPr/>
    </dgm:pt>
    <dgm:pt modelId="{401AC62A-F6CE-41C9-AAFF-E1B51EEFB8D4}" type="pres">
      <dgm:prSet presAssocID="{11EC3242-F620-4EEC-A58F-94861F44076B}" presName="textNode" presStyleLbl="node1" presStyleIdx="3" presStyleCnt="5">
        <dgm:presLayoutVars>
          <dgm:bulletEnabled val="1"/>
        </dgm:presLayoutVars>
      </dgm:prSet>
      <dgm:spPr/>
    </dgm:pt>
    <dgm:pt modelId="{7185460E-1347-47EC-92A8-857041FCA697}" type="pres">
      <dgm:prSet presAssocID="{8AF51657-D79D-472F-9985-A5BF0F4A0AF0}" presName="sibTrans" presStyleCnt="0"/>
      <dgm:spPr/>
    </dgm:pt>
    <dgm:pt modelId="{722317BE-E492-4C2D-8928-E1D0B40A8609}" type="pres">
      <dgm:prSet presAssocID="{C006FDDD-1757-438F-A8B0-933BE9E83B9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E6B2F19-DFE6-4658-8E23-BA36803F78D6}" srcId="{7F2431A2-CAA0-4078-9889-37322B26B57B}" destId="{C006FDDD-1757-438F-A8B0-933BE9E83B97}" srcOrd="4" destOrd="0" parTransId="{E9E1377C-E14B-4D03-9F00-F11E655299C0}" sibTransId="{57784BE1-D62C-45D8-9C7A-EA4248CB3620}"/>
    <dgm:cxn modelId="{6821E61A-1DBD-4A29-8F1D-D517821E7DF9}" type="presOf" srcId="{19444482-5EEB-4DB2-A4C7-A7D797AD8633}" destId="{54B68B7D-70B1-4A67-8EF6-C17EAC858F13}" srcOrd="0" destOrd="0" presId="urn:microsoft.com/office/officeart/2005/8/layout/hProcess9"/>
    <dgm:cxn modelId="{32FAC753-6620-4685-A8AB-B5FFAD3D97BE}" srcId="{7F2431A2-CAA0-4078-9889-37322B26B57B}" destId="{2D081717-1165-4184-A84E-D3E6AA7F1FC8}" srcOrd="0" destOrd="0" parTransId="{4D706920-E4D0-4514-976A-20310A690603}" sibTransId="{6125D3D8-0293-48CC-8B24-AA25EC76DEEB}"/>
    <dgm:cxn modelId="{3FFB1688-9A15-4E97-A1D7-22B78E6BFEE5}" srcId="{7F2431A2-CAA0-4078-9889-37322B26B57B}" destId="{11EC3242-F620-4EEC-A58F-94861F44076B}" srcOrd="3" destOrd="0" parTransId="{69A476D8-3DA2-47D1-A774-B5D78BCA8A96}" sibTransId="{8AF51657-D79D-472F-9985-A5BF0F4A0AF0}"/>
    <dgm:cxn modelId="{5E41B39E-5F48-4E5B-BA8D-75192B659C76}" srcId="{7F2431A2-CAA0-4078-9889-37322B26B57B}" destId="{BC03BDF8-2BA0-47E0-B249-CF1BB6702C0D}" srcOrd="1" destOrd="0" parTransId="{7C9BE3A3-FD21-42C4-97D8-21B0A151DE04}" sibTransId="{A025A575-5032-4B86-B3EF-DE3598A648E9}"/>
    <dgm:cxn modelId="{9E14D9A5-1764-44AA-9C13-7F8129992E07}" type="presOf" srcId="{BC03BDF8-2BA0-47E0-B249-CF1BB6702C0D}" destId="{2A246E51-6B48-4DBA-BA14-E6EE6C947033}" srcOrd="0" destOrd="0" presId="urn:microsoft.com/office/officeart/2005/8/layout/hProcess9"/>
    <dgm:cxn modelId="{D04B68BD-B3CD-4FF1-9260-B790D92E3EFD}" type="presOf" srcId="{11EC3242-F620-4EEC-A58F-94861F44076B}" destId="{401AC62A-F6CE-41C9-AAFF-E1B51EEFB8D4}" srcOrd="0" destOrd="0" presId="urn:microsoft.com/office/officeart/2005/8/layout/hProcess9"/>
    <dgm:cxn modelId="{E22341BE-546E-4D6A-B02A-0D5659C5267C}" srcId="{7F2431A2-CAA0-4078-9889-37322B26B57B}" destId="{19444482-5EEB-4DB2-A4C7-A7D797AD8633}" srcOrd="2" destOrd="0" parTransId="{548D79F5-FF04-45C0-A5BC-D65DB595A39B}" sibTransId="{6AF6613F-F523-4F7C-B469-21A0D856BB4B}"/>
    <dgm:cxn modelId="{E3FCCFDB-ED02-4353-BA8A-AF38B309547F}" type="presOf" srcId="{7F2431A2-CAA0-4078-9889-37322B26B57B}" destId="{B7D1F6E3-201B-4470-8AE3-A89CA6CE0607}" srcOrd="0" destOrd="0" presId="urn:microsoft.com/office/officeart/2005/8/layout/hProcess9"/>
    <dgm:cxn modelId="{AF1EB9EF-1A38-4CC7-8429-B666FB6AD716}" type="presOf" srcId="{C006FDDD-1757-438F-A8B0-933BE9E83B97}" destId="{722317BE-E492-4C2D-8928-E1D0B40A8609}" srcOrd="0" destOrd="0" presId="urn:microsoft.com/office/officeart/2005/8/layout/hProcess9"/>
    <dgm:cxn modelId="{319994F7-00F3-495D-8BD5-B8ADC0BA2B5D}" type="presOf" srcId="{2D081717-1165-4184-A84E-D3E6AA7F1FC8}" destId="{2E04842D-0E22-42EB-9789-071E33F101AE}" srcOrd="0" destOrd="0" presId="urn:microsoft.com/office/officeart/2005/8/layout/hProcess9"/>
    <dgm:cxn modelId="{39C893C0-985A-48D8-B82B-87778FCF5BF0}" type="presParOf" srcId="{B7D1F6E3-201B-4470-8AE3-A89CA6CE0607}" destId="{1A71981D-483D-4279-AF6C-81D54C333B65}" srcOrd="0" destOrd="0" presId="urn:microsoft.com/office/officeart/2005/8/layout/hProcess9"/>
    <dgm:cxn modelId="{6B7DE545-E827-4B33-B2FB-9C71D906CEAF}" type="presParOf" srcId="{B7D1F6E3-201B-4470-8AE3-A89CA6CE0607}" destId="{2E3735EE-7BBD-40DE-953A-A09B0D3D2024}" srcOrd="1" destOrd="0" presId="urn:microsoft.com/office/officeart/2005/8/layout/hProcess9"/>
    <dgm:cxn modelId="{ECBF96E1-3366-4C89-91E9-A7F173471BFC}" type="presParOf" srcId="{2E3735EE-7BBD-40DE-953A-A09B0D3D2024}" destId="{2E04842D-0E22-42EB-9789-071E33F101AE}" srcOrd="0" destOrd="0" presId="urn:microsoft.com/office/officeart/2005/8/layout/hProcess9"/>
    <dgm:cxn modelId="{71162FED-0C12-43BB-B0FC-D38AC4C7048C}" type="presParOf" srcId="{2E3735EE-7BBD-40DE-953A-A09B0D3D2024}" destId="{046DAABF-3082-4753-AF1E-21E22029D33D}" srcOrd="1" destOrd="0" presId="urn:microsoft.com/office/officeart/2005/8/layout/hProcess9"/>
    <dgm:cxn modelId="{0C7D13CF-82CF-455F-A7F6-6AECBAB00586}" type="presParOf" srcId="{2E3735EE-7BBD-40DE-953A-A09B0D3D2024}" destId="{2A246E51-6B48-4DBA-BA14-E6EE6C947033}" srcOrd="2" destOrd="0" presId="urn:microsoft.com/office/officeart/2005/8/layout/hProcess9"/>
    <dgm:cxn modelId="{9996A3D3-534D-46F9-9A9A-5828B76CC084}" type="presParOf" srcId="{2E3735EE-7BBD-40DE-953A-A09B0D3D2024}" destId="{A7D7EAA8-C0D9-42A3-9095-E90C93B0156E}" srcOrd="3" destOrd="0" presId="urn:microsoft.com/office/officeart/2005/8/layout/hProcess9"/>
    <dgm:cxn modelId="{32F74991-636E-48CC-A377-12FA4B2F33DB}" type="presParOf" srcId="{2E3735EE-7BBD-40DE-953A-A09B0D3D2024}" destId="{54B68B7D-70B1-4A67-8EF6-C17EAC858F13}" srcOrd="4" destOrd="0" presId="urn:microsoft.com/office/officeart/2005/8/layout/hProcess9"/>
    <dgm:cxn modelId="{B4D4422E-6B80-493B-87AF-B2CE33DF0089}" type="presParOf" srcId="{2E3735EE-7BBD-40DE-953A-A09B0D3D2024}" destId="{589CBE95-F230-44B5-B2F1-75E7E2A2A983}" srcOrd="5" destOrd="0" presId="urn:microsoft.com/office/officeart/2005/8/layout/hProcess9"/>
    <dgm:cxn modelId="{799CC1FD-7F8C-4A90-99F2-8D276092DE25}" type="presParOf" srcId="{2E3735EE-7BBD-40DE-953A-A09B0D3D2024}" destId="{401AC62A-F6CE-41C9-AAFF-E1B51EEFB8D4}" srcOrd="6" destOrd="0" presId="urn:microsoft.com/office/officeart/2005/8/layout/hProcess9"/>
    <dgm:cxn modelId="{2DAE19DD-6C60-4565-BB9B-6BD2740CE6DD}" type="presParOf" srcId="{2E3735EE-7BBD-40DE-953A-A09B0D3D2024}" destId="{7185460E-1347-47EC-92A8-857041FCA697}" srcOrd="7" destOrd="0" presId="urn:microsoft.com/office/officeart/2005/8/layout/hProcess9"/>
    <dgm:cxn modelId="{55F2B377-DFCF-4A09-AEDB-7C0B1AC802F0}" type="presParOf" srcId="{2E3735EE-7BBD-40DE-953A-A09B0D3D2024}" destId="{722317BE-E492-4C2D-8928-E1D0B40A86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9DAFD-B6E4-4E27-81BE-9A106E7A34BA}">
      <dsp:nvSpPr>
        <dsp:cNvPr id="0" name=""/>
        <dsp:cNvSpPr/>
      </dsp:nvSpPr>
      <dsp:spPr>
        <a:xfrm>
          <a:off x="1232" y="0"/>
          <a:ext cx="2019520" cy="455808"/>
        </a:xfrm>
        <a:prstGeom prst="homePlate">
          <a:avLst/>
        </a:prstGeom>
        <a:solidFill>
          <a:srgbClr val="FF585D"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Shake flasks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1232" y="0"/>
        <a:ext cx="1905568" cy="455808"/>
      </dsp:txXfrm>
    </dsp:sp>
    <dsp:sp modelId="{D639CA2A-CDCD-4C25-935C-09F44CF0D9D7}">
      <dsp:nvSpPr>
        <dsp:cNvPr id="0" name=""/>
        <dsp:cNvSpPr/>
      </dsp:nvSpPr>
      <dsp:spPr>
        <a:xfrm>
          <a:off x="1616849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8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Early Bioreactor</a:t>
          </a:r>
          <a:b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(small scale)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1844753" y="0"/>
        <a:ext cx="1563712" cy="455808"/>
      </dsp:txXfrm>
    </dsp:sp>
    <dsp:sp modelId="{24CBCFC0-4F34-4A5B-A12B-BE414EAB922F}">
      <dsp:nvSpPr>
        <dsp:cNvPr id="0" name=""/>
        <dsp:cNvSpPr/>
      </dsp:nvSpPr>
      <dsp:spPr>
        <a:xfrm>
          <a:off x="3232465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16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GMP pilot plant</a:t>
          </a:r>
          <a:b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(First-in-Human)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460369" y="0"/>
        <a:ext cx="1563712" cy="455808"/>
      </dsp:txXfrm>
    </dsp:sp>
    <dsp:sp modelId="{559BFCB8-8158-48BA-A03E-188D17AF5940}">
      <dsp:nvSpPr>
        <dsp:cNvPr id="0" name=""/>
        <dsp:cNvSpPr/>
      </dsp:nvSpPr>
      <dsp:spPr>
        <a:xfrm>
          <a:off x="4848081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24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Launch site</a:t>
          </a:r>
          <a:b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(Pivotal process)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075985" y="0"/>
        <a:ext cx="1563712" cy="455808"/>
      </dsp:txXfrm>
    </dsp:sp>
    <dsp:sp modelId="{24E20E9E-495A-4E21-840E-4A9A36562B50}">
      <dsp:nvSpPr>
        <dsp:cNvPr id="0" name=""/>
        <dsp:cNvSpPr/>
      </dsp:nvSpPr>
      <dsp:spPr>
        <a:xfrm>
          <a:off x="6463698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32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Commercial </a:t>
          </a:r>
          <a:b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Manufacturing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691602" y="0"/>
        <a:ext cx="1563712" cy="455808"/>
      </dsp:txXfrm>
    </dsp:sp>
    <dsp:sp modelId="{C989DE4A-4A44-48F4-AE44-B8D8AF8B52ED}">
      <dsp:nvSpPr>
        <dsp:cNvPr id="0" name=""/>
        <dsp:cNvSpPr/>
      </dsp:nvSpPr>
      <dsp:spPr>
        <a:xfrm>
          <a:off x="8079314" y="0"/>
          <a:ext cx="2019520" cy="455808"/>
        </a:xfrm>
        <a:prstGeom prst="chevron">
          <a:avLst/>
        </a:prstGeom>
        <a:solidFill>
          <a:srgbClr val="FF585D">
            <a:alpha val="90000"/>
            <a:hueOff val="0"/>
            <a:satOff val="0"/>
            <a:lumOff val="0"/>
            <a:alphaOff val="-4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Life cycle </a:t>
          </a:r>
          <a:b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management</a:t>
          </a:r>
          <a:endParaRPr lang="en-US" sz="1100" b="1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307218" y="0"/>
        <a:ext cx="1563712" cy="455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1981D-483D-4279-AF6C-81D54C333B65}">
      <dsp:nvSpPr>
        <dsp:cNvPr id="0" name=""/>
        <dsp:cNvSpPr/>
      </dsp:nvSpPr>
      <dsp:spPr>
        <a:xfrm>
          <a:off x="597226" y="0"/>
          <a:ext cx="6768570" cy="1022554"/>
        </a:xfrm>
        <a:prstGeom prst="rightArrow">
          <a:avLst/>
        </a:prstGeom>
        <a:solidFill>
          <a:srgbClr val="0020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4842D-0E22-42EB-9789-071E33F101AE}">
      <dsp:nvSpPr>
        <dsp:cNvPr id="0" name=""/>
        <dsp:cNvSpPr/>
      </dsp:nvSpPr>
      <dsp:spPr>
        <a:xfrm>
          <a:off x="2332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Putative Quality Attributes</a:t>
          </a:r>
          <a:endParaRPr lang="en-US" sz="11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2299" y="326733"/>
        <a:ext cx="1364482" cy="369087"/>
      </dsp:txXfrm>
    </dsp:sp>
    <dsp:sp modelId="{2A246E51-6B48-4DBA-BA14-E6EE6C947033}">
      <dsp:nvSpPr>
        <dsp:cNvPr id="0" name=""/>
        <dsp:cNvSpPr/>
      </dsp:nvSpPr>
      <dsp:spPr>
        <a:xfrm>
          <a:off x="1640818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Identify occuring </a:t>
          </a:r>
          <a:b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</a:b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 attributes</a:t>
          </a:r>
          <a:endParaRPr lang="en-US" sz="11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660785" y="326733"/>
        <a:ext cx="1364482" cy="369087"/>
      </dsp:txXfrm>
    </dsp:sp>
    <dsp:sp modelId="{54B68B7D-70B1-4A67-8EF6-C17EAC858F13}">
      <dsp:nvSpPr>
        <dsp:cNvPr id="0" name=""/>
        <dsp:cNvSpPr/>
      </dsp:nvSpPr>
      <dsp:spPr>
        <a:xfrm>
          <a:off x="3279303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Assess criticality of quality attributes</a:t>
          </a:r>
          <a:endParaRPr lang="en-US" sz="11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299270" y="326733"/>
        <a:ext cx="1364482" cy="369087"/>
      </dsp:txXfrm>
    </dsp:sp>
    <dsp:sp modelId="{401AC62A-F6CE-41C9-AAFF-E1B51EEFB8D4}">
      <dsp:nvSpPr>
        <dsp:cNvPr id="0" name=""/>
        <dsp:cNvSpPr/>
      </dsp:nvSpPr>
      <dsp:spPr>
        <a:xfrm>
          <a:off x="4917789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Refine CQA assessment</a:t>
          </a:r>
          <a:endParaRPr lang="en-US" sz="11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937756" y="326733"/>
        <a:ext cx="1364482" cy="369087"/>
      </dsp:txXfrm>
    </dsp:sp>
    <dsp:sp modelId="{722317BE-E492-4C2D-8928-E1D0B40A8609}">
      <dsp:nvSpPr>
        <dsp:cNvPr id="0" name=""/>
        <dsp:cNvSpPr/>
      </dsp:nvSpPr>
      <dsp:spPr>
        <a:xfrm>
          <a:off x="6556274" y="306766"/>
          <a:ext cx="1404416" cy="409021"/>
        </a:xfrm>
        <a:prstGeom prst="roundRect">
          <a:avLst/>
        </a:prstGeom>
        <a:solidFill>
          <a:srgbClr val="00206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Define control strategy</a:t>
          </a:r>
          <a:endParaRPr lang="en-US" sz="1100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576241" y="326733"/>
        <a:ext cx="1364482" cy="369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879C-994D-4BC2-A3C6-4FD7C4554299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A439-4EB9-48D9-A7F0-CD256A63F2A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5543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2162-03E0-C017-BBE7-FA316E227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1047C-F391-7F45-C37F-26636149A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BB400-9E94-EC32-98D9-0240E9470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i="1">
              <a:solidFill>
                <a:srgbClr val="002068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C8878-12C9-355A-9C8D-1BC5714EB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7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CF1A-F783-1BFF-1D81-083B4028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5B657-B5CB-2E20-4E3F-A3B758B9C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D9111-5870-E1C1-F5DB-9DFB1BECF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i="1">
              <a:solidFill>
                <a:srgbClr val="002068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493F-A99F-0C32-2D5A-83C673E78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C9280-6DD2-8B26-CDA9-92AC4AAC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950EB-F16F-B905-77CF-ADC876781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0BAB4-D802-F836-9338-413E11659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i="1">
              <a:solidFill>
                <a:srgbClr val="002068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F178D-7573-6C4E-F2E2-B404F6217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8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C428B-CCF4-32B0-4462-58A1ABAC5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0BDA0-4BA2-0846-0B14-50E68D192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35F8B-8E05-CA4B-07B3-C1ED652D5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i="1">
              <a:solidFill>
                <a:srgbClr val="002068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56569-EA88-7771-FE5A-6FFE948B4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7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D76B-DF98-ACD9-FE93-71A4EC41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6D5A3-79BA-D862-E0C4-0E3854480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698FB-E353-0EF8-D796-8DD6550AE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i="1">
              <a:solidFill>
                <a:srgbClr val="002068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1196-11C3-04BD-6BDB-95367F5F7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AA52-F1BF-6B50-6378-D9D2EAEA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489E0-77BA-343E-9EC2-FC4E122EF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219F-69B7-A92C-8B42-5258C66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0F25-EEA0-66B6-9632-1CDA73E9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AB21E-8A30-F90A-FAEB-4D058286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93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F58F-9A79-0F85-FDE2-5FE9C193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DDCC4-396E-6B84-C771-3B69BE67E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9DFE-3335-5BA9-3A52-50C5DEB4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793E-CD5F-F9BA-8330-D75541DD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F044-C130-25AA-655C-1748EC1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61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A2866-72F1-836F-2157-60CBA5EF9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A5F36-071D-8BC1-5D8B-B49A8394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F26C-72C3-F5F4-8FFB-75B9A684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E611-D5EC-2359-2651-CF4322D0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F8752-C912-F470-5C6F-FC9D28CC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157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F785-0AEE-9F35-F2B9-FF8F00DE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69B6-1608-B245-560F-EC7E4A84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461A-BF36-73EE-1F8C-9A64B9BD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B642-D2D2-4BA2-B767-F3B0E3BA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1972-BFEA-AD54-2207-C04F314D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225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50E5-8481-2380-76E5-7C2ACAE8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FD80-FC86-6C67-F582-70F1CD27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2616-9F61-222B-CAB3-AC8BC753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83E1-6E1B-7E1C-201D-75D26B28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8A5E-D2F5-528E-BF00-167C45BD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475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C04B-7ADC-A3DA-FEAC-BCB35E9A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1229-C4A6-39D7-D68A-6FDB004A2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7B02E-2DC5-9ECC-8D06-601418CFC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492E-8C6E-82A7-9F7E-78FBE234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81B84-1071-FBB9-1E4B-CDAEE287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C70D9-BDAB-5975-9B93-13CDDFA0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97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509A-B670-804A-466F-CA59C247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0584A-418A-2DA5-8713-1F5F0A9A4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3F3D7-B245-05AB-5138-CEA9E389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42882-8227-54B5-1DF1-87F61F015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5BC92-E11F-A46D-3EF4-554EA4DD8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7D3B4-5731-1152-2A1C-43EC4920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F5942-5CBA-FE80-2A50-4E67E7C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6F68F-C6A1-FF8D-D84E-DD484492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32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5A07-DB54-5B51-556C-CDBD342D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44E41-0C92-218A-C20D-8803B8EA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BDCA2-7B97-66BD-18E5-B3BBDCCB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F3739-BD6A-84BC-177D-BC53CC34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21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1B80A-394B-A934-8E54-CDD4A046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5B2A1-C3C1-CBF3-1B6C-7E28367E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ED616-DA57-3B82-7D5E-44F90F5E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1505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1317-AB6B-26B8-35E4-460B8E4F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6BB8-C3C4-564C-C483-B0520007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0422F-4600-4AA5-7FEA-73D6C17AB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5D0D5-94EB-30CF-046A-BE546690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9C773-2638-6DED-2F77-50D4E7DB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2DE0F-BD48-9372-4245-DB81FABA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571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47A1-ACE6-1B27-7DCF-F704285B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9C65F-C640-C957-C060-F3440E534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33F3D-8D29-F694-C223-5A7ECEE5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B164E-4DBB-C4DC-33A6-88D6F4B5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240E0-F6FF-417E-0FB1-5D04F977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1990C-8F57-1918-5843-B0938463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0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B5B06-2F1C-C2D5-F9B3-B75B1EC7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1AAB8-E601-E324-017E-9BD3659A1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7160-524A-49AB-8170-630D11B5C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88C75-A2B3-440C-98AC-7C9397569254}" type="datetimeFigureOut">
              <a:rPr lang="en-CH" smtClean="0"/>
              <a:t>05/11/2026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62D98-3D26-7C0A-977D-5416FD0B9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5A38-C5C3-71E6-F045-D1C18F6E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4349B-7B61-42B1-9597-B9B5ED2F08C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52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5688-C9A2-7DAB-C1F6-8316A81B7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H" sz="3200" dirty="0"/>
              <a:t>Assessing stability </a:t>
            </a:r>
            <a:br>
              <a:rPr lang="en-US" sz="3200" dirty="0"/>
            </a:br>
            <a:r>
              <a:rPr lang="en-CH" sz="3200" dirty="0"/>
              <a:t>of well-characterized </a:t>
            </a:r>
            <a:br>
              <a:rPr lang="en-US" sz="3200" dirty="0"/>
            </a:br>
            <a:r>
              <a:rPr lang="en-CH" sz="3200" dirty="0"/>
              <a:t>Biotechnology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5B980-CDCD-8230-8EEC-E2FF806BE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Virtual European discussion group</a:t>
            </a:r>
          </a:p>
          <a:p>
            <a:r>
              <a:rPr lang="en-US" dirty="0"/>
              <a:t>Tuesday, 12 May 2026 at 16:00 CEST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0817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6F172275-F949-2421-E7F0-4FEF791F9181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10972800" cy="41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/>
                <a:cs typeface="Arial"/>
              </a:rPr>
              <a:t>Disclaimer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E48AA-CD40-1CE9-BE90-DF32AF61B619}"/>
              </a:ext>
            </a:extLst>
          </p:cNvPr>
          <p:cNvSpPr/>
          <p:nvPr/>
        </p:nvSpPr>
        <p:spPr>
          <a:xfrm>
            <a:off x="719403" y="1604798"/>
            <a:ext cx="10344832" cy="325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These slides are intended for educational purposes only and for the personal use of the audience. 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These slides are not intended for wider distribution outside the intended purpose without presenter approval.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The content of this slide deck is accurate to the best of the presenter’s knowledge at the time of production.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390256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1642-4708-D9B0-A3FF-FAF19C90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F42A-B822-6C11-7FB1-874C8049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8000" cy="1080296"/>
          </a:xfrm>
        </p:spPr>
        <p:txBody>
          <a:bodyPr>
            <a:noAutofit/>
          </a:bodyPr>
          <a:lstStyle/>
          <a:p>
            <a:r>
              <a:rPr lang="en-US" sz="2800" b="1" dirty="0"/>
              <a:t>FOCUS : well-characterized Biologics</a:t>
            </a: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(e.g. CHO cell expressed </a:t>
            </a:r>
            <a:r>
              <a:rPr lang="en-US" sz="2800" dirty="0" err="1"/>
              <a:t>mAb</a:t>
            </a:r>
            <a:r>
              <a:rPr lang="en-US" sz="2800" dirty="0"/>
              <a:t>-like proteins) </a:t>
            </a:r>
            <a:br>
              <a:rPr lang="sl-SI" sz="2800" dirty="0"/>
            </a:br>
            <a:r>
              <a:rPr lang="sl-SI" sz="2800" dirty="0"/>
              <a:t>	</a:t>
            </a:r>
            <a:endParaRPr lang="en-US" sz="2800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6A17D-35FB-0D3F-8B34-1945CDC2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35B9-FE9D-0376-6265-722330A972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45000"/>
            <a:ext cx="5410200" cy="595313"/>
          </a:xfrm>
          <a:noFill/>
        </p:spPr>
        <p:txBody>
          <a:bodyPr wrap="square">
            <a:spAutoFit/>
          </a:bodyPr>
          <a:lstStyle/>
          <a:p>
            <a:endParaRPr lang="sl-SI" sz="1600">
              <a:solidFill>
                <a:srgbClr val="002068"/>
              </a:solidFill>
            </a:endParaRPr>
          </a:p>
          <a:p>
            <a:endParaRPr lang="en-US" sz="1600">
              <a:solidFill>
                <a:srgbClr val="00206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A4EF4-F50B-9475-FE2F-3EE646052166}"/>
              </a:ext>
            </a:extLst>
          </p:cNvPr>
          <p:cNvSpPr txBox="1"/>
          <p:nvPr/>
        </p:nvSpPr>
        <p:spPr>
          <a:xfrm>
            <a:off x="732187" y="2612456"/>
            <a:ext cx="10705005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Extensive</a:t>
            </a:r>
            <a:r>
              <a:rPr lang="en-US" sz="2000" b="1" dirty="0"/>
              <a:t> characterization </a:t>
            </a:r>
            <a:r>
              <a:rPr lang="en-US" sz="2000" dirty="0"/>
              <a:t>testing and broad prior knowledge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Extensive </a:t>
            </a:r>
            <a:r>
              <a:rPr lang="en-US" sz="2000" b="1" dirty="0"/>
              <a:t>formulation development knowledge </a:t>
            </a:r>
            <a:r>
              <a:rPr lang="en-US" sz="2000" dirty="0"/>
              <a:t>from like-molecules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Robust </a:t>
            </a:r>
            <a:r>
              <a:rPr lang="en-US" sz="2000" b="1" dirty="0"/>
              <a:t>manufacturing process knowledge </a:t>
            </a:r>
            <a:r>
              <a:rPr lang="en-US" sz="2000" dirty="0"/>
              <a:t>from platform technologies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Understood </a:t>
            </a:r>
            <a:r>
              <a:rPr lang="en-US" sz="2000" b="1" dirty="0"/>
              <a:t>product related </a:t>
            </a:r>
            <a:r>
              <a:rPr lang="en-US" sz="2000" dirty="0"/>
              <a:t>and</a:t>
            </a:r>
            <a:r>
              <a:rPr lang="en-US" sz="2000" b="1" dirty="0"/>
              <a:t> process related impurities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Understood </a:t>
            </a:r>
            <a:r>
              <a:rPr lang="en-US" sz="2000" b="1" dirty="0"/>
              <a:t>quality attributes </a:t>
            </a:r>
            <a:r>
              <a:rPr lang="en-US" sz="2000" dirty="0"/>
              <a:t>and characteristics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Understood criticality/impact of quality attributes on biological activity (potency)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Risk of immunogenicity considered for each attribute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Understanding product </a:t>
            </a:r>
            <a:r>
              <a:rPr lang="en-US" sz="2000" b="1" dirty="0"/>
              <a:t>degradation pathways </a:t>
            </a:r>
            <a:r>
              <a:rPr lang="en-US" sz="2000" dirty="0"/>
              <a:t>and  </a:t>
            </a:r>
            <a:r>
              <a:rPr lang="en-US" sz="2000" b="1" dirty="0"/>
              <a:t>stability-indicating attributes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Defined </a:t>
            </a:r>
            <a:r>
              <a:rPr lang="en-US" sz="2000" b="1" dirty="0"/>
              <a:t>quality profile </a:t>
            </a:r>
            <a:r>
              <a:rPr lang="en-US" sz="2000" dirty="0"/>
              <a:t>with analytical </a:t>
            </a:r>
            <a:r>
              <a:rPr lang="en-US" sz="2000" b="1" dirty="0"/>
              <a:t>control strategy </a:t>
            </a:r>
            <a:r>
              <a:rPr lang="en-US" sz="2000" dirty="0"/>
              <a:t>to monitor product quality</a:t>
            </a:r>
            <a:endParaRPr lang="en-US" sz="2000" dirty="0">
              <a:latin typeface="+mj-lt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4180BF-90AD-9761-0216-FB347DAB4794}"/>
              </a:ext>
            </a:extLst>
          </p:cNvPr>
          <p:cNvSpPr/>
          <p:nvPr/>
        </p:nvSpPr>
        <p:spPr>
          <a:xfrm>
            <a:off x="601244" y="1717874"/>
            <a:ext cx="10591169" cy="7109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Most Recombinant Protein Products are Now 'Well Characterized'</a:t>
            </a:r>
          </a:p>
        </p:txBody>
      </p:sp>
    </p:spTree>
    <p:extLst>
      <p:ext uri="{BB962C8B-B14F-4D97-AF65-F5344CB8AC3E}">
        <p14:creationId xmlns:p14="http://schemas.microsoft.com/office/powerpoint/2010/main" val="29145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24FF9-BED2-C0ED-CDC8-461912F04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440B-BC1C-4513-7F6F-AB0D80E7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9470"/>
            <a:ext cx="11088000" cy="415498"/>
          </a:xfrm>
        </p:spPr>
        <p:txBody>
          <a:bodyPr>
            <a:normAutofit fontScale="90000"/>
          </a:bodyPr>
          <a:lstStyle/>
          <a:p>
            <a:r>
              <a:rPr lang="en-US" dirty="0"/>
              <a:t>Degradation pathways of a protein</a:t>
            </a:r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A787E-1667-7531-3A2A-D229EBD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olta Modern Display 55 Ro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olta Modern Display 55 Rom"/>
              <a:ea typeface="+mn-ea"/>
              <a:cs typeface="+mn-cs"/>
            </a:endParaRPr>
          </a:p>
        </p:txBody>
      </p:sp>
      <p:pic>
        <p:nvPicPr>
          <p:cNvPr id="42" name="Picture 2" descr="Antibody Design | Schrödinger">
            <a:extLst>
              <a:ext uri="{FF2B5EF4-FFF2-40B4-BE49-F238E27FC236}">
                <a16:creationId xmlns:a16="http://schemas.microsoft.com/office/drawing/2014/main" id="{45FC9EEE-588A-329C-C841-383347D6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1" y="1022017"/>
            <a:ext cx="4151475" cy="36304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F8D7F1-4021-1F19-C208-24942BAEC0C0}"/>
              </a:ext>
            </a:extLst>
          </p:cNvPr>
          <p:cNvSpPr txBox="1"/>
          <p:nvPr/>
        </p:nvSpPr>
        <p:spPr>
          <a:xfrm>
            <a:off x="738812" y="4935322"/>
            <a:ext cx="3373407" cy="10394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IgG1 Antibody: 	&gt;1300 amino acids (145 kDa)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Glycosylation: 	&gt; 5 kDa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Charged groups: 	Lys, Arg, His, N-term, </a:t>
            </a:r>
            <a:b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Asp, Glu, C-term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A1519-FD1F-1CC1-8F2D-81C6BA4E15F0}"/>
              </a:ext>
            </a:extLst>
          </p:cNvPr>
          <p:cNvSpPr txBox="1"/>
          <p:nvPr/>
        </p:nvSpPr>
        <p:spPr>
          <a:xfrm>
            <a:off x="259161" y="6308080"/>
            <a:ext cx="1733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Picture: www.schrodinger.com</a:t>
            </a:r>
            <a:endParaRPr lang="en-CH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C7CD92-858F-7E2B-8FFD-05D6FA68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47" y="945374"/>
            <a:ext cx="2981050" cy="21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hionine Oxidation">
            <a:extLst>
              <a:ext uri="{FF2B5EF4-FFF2-40B4-BE49-F238E27FC236}">
                <a16:creationId xmlns:a16="http://schemas.microsoft.com/office/drawing/2014/main" id="{14F6B129-5E4C-05F9-DF2B-A263321AA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>
            <a:off x="8453660" y="1357708"/>
            <a:ext cx="3307794" cy="17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DCF1E-FA10-DDAB-E355-853581BF40E6}"/>
              </a:ext>
            </a:extLst>
          </p:cNvPr>
          <p:cNvSpPr txBox="1"/>
          <p:nvPr/>
        </p:nvSpPr>
        <p:spPr>
          <a:xfrm>
            <a:off x="5007002" y="3190931"/>
            <a:ext cx="269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Deamidation of Asparagine side chain</a:t>
            </a:r>
            <a:br>
              <a:rPr lang="en-US" sz="1200" dirty="0"/>
            </a:br>
            <a:r>
              <a:rPr lang="en-US" sz="1200" dirty="0"/>
              <a:t>to Aspartate or iso-Aspartate</a:t>
            </a:r>
            <a:endParaRPr lang="en-CH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10D8D-BD66-B136-2339-8543E7B072BD}"/>
              </a:ext>
            </a:extLst>
          </p:cNvPr>
          <p:cNvSpPr txBox="1"/>
          <p:nvPr/>
        </p:nvSpPr>
        <p:spPr>
          <a:xfrm>
            <a:off x="8866736" y="3265843"/>
            <a:ext cx="2481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Oxidation of Methionine side chain</a:t>
            </a:r>
            <a:endParaRPr lang="en-CH" sz="1200" dirty="0"/>
          </a:p>
        </p:txBody>
      </p:sp>
      <p:pic>
        <p:nvPicPr>
          <p:cNvPr id="1030" name="Picture 6" descr="Asp-Pro - an overview | ScienceDirect Topics">
            <a:extLst>
              <a:ext uri="{FF2B5EF4-FFF2-40B4-BE49-F238E27FC236}">
                <a16:creationId xmlns:a16="http://schemas.microsoft.com/office/drawing/2014/main" id="{081D11B3-B30F-61E0-FEDC-C10CF1C4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3" y="3939068"/>
            <a:ext cx="5137178" cy="17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F21F2-9832-E768-69B5-AECB9EBF7F4A}"/>
              </a:ext>
            </a:extLst>
          </p:cNvPr>
          <p:cNvSpPr txBox="1"/>
          <p:nvPr/>
        </p:nvSpPr>
        <p:spPr>
          <a:xfrm>
            <a:off x="5410503" y="6192664"/>
            <a:ext cx="60967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From: </a:t>
            </a:r>
            <a:r>
              <a:rPr lang="en-CH" sz="900" dirty="0"/>
              <a:t>Yi Yang,</a:t>
            </a:r>
            <a:r>
              <a:rPr lang="en-US" sz="900" dirty="0"/>
              <a:t> </a:t>
            </a:r>
            <a:r>
              <a:rPr lang="en-CH" sz="900" dirty="0"/>
              <a:t>Side Reactions in Peptide Synthesis,</a:t>
            </a:r>
            <a:r>
              <a:rPr lang="en-US" sz="900" dirty="0"/>
              <a:t> </a:t>
            </a:r>
            <a:r>
              <a:rPr lang="en-CH" sz="900" dirty="0"/>
              <a:t>Academic Press,</a:t>
            </a:r>
            <a:r>
              <a:rPr lang="en-US" sz="900" dirty="0"/>
              <a:t> </a:t>
            </a:r>
            <a:r>
              <a:rPr lang="en-CH" sz="900" dirty="0"/>
              <a:t>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9E100-590E-910F-488B-1D265DE61249}"/>
              </a:ext>
            </a:extLst>
          </p:cNvPr>
          <p:cNvSpPr txBox="1"/>
          <p:nvPr/>
        </p:nvSpPr>
        <p:spPr>
          <a:xfrm>
            <a:off x="5407064" y="5854743"/>
            <a:ext cx="5345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Fragmentation of peptide backbone at Asp-Pro in flexible loop and acidic pH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38272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ACBC-F06E-FA8C-059D-507669279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1335-2E96-6559-9057-74175766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9470"/>
            <a:ext cx="11088000" cy="415498"/>
          </a:xfrm>
        </p:spPr>
        <p:txBody>
          <a:bodyPr>
            <a:normAutofit fontScale="90000"/>
          </a:bodyPr>
          <a:lstStyle/>
          <a:p>
            <a:r>
              <a:rPr lang="en-US" dirty="0"/>
              <a:t>Degradation pathways of a protein</a:t>
            </a:r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275C5-1714-CF9D-B9A4-050B9B3A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olta Modern Display 55 Ro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olta Modern Display 55 Rom"/>
              <a:ea typeface="+mn-ea"/>
              <a:cs typeface="+mn-cs"/>
            </a:endParaRPr>
          </a:p>
        </p:txBody>
      </p:sp>
      <p:pic>
        <p:nvPicPr>
          <p:cNvPr id="42" name="Picture 2" descr="Antibody Design | Schrödinger">
            <a:extLst>
              <a:ext uri="{FF2B5EF4-FFF2-40B4-BE49-F238E27FC236}">
                <a16:creationId xmlns:a16="http://schemas.microsoft.com/office/drawing/2014/main" id="{7A0EA9DA-2F71-A6D6-16C4-D21A6FC2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1" y="1022017"/>
            <a:ext cx="4151475" cy="363044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108642-4539-3B2A-CBCA-EB101A1C930A}"/>
              </a:ext>
            </a:extLst>
          </p:cNvPr>
          <p:cNvGraphicFramePr>
            <a:graphicFrameLocks noGrp="1"/>
          </p:cNvGraphicFramePr>
          <p:nvPr/>
        </p:nvGraphicFramePr>
        <p:xfrm>
          <a:off x="1716333" y="3432667"/>
          <a:ext cx="9877125" cy="256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908">
                  <a:extLst>
                    <a:ext uri="{9D8B030D-6E8A-4147-A177-3AD203B41FA5}">
                      <a16:colId xmlns:a16="http://schemas.microsoft.com/office/drawing/2014/main" val="236028091"/>
                    </a:ext>
                  </a:extLst>
                </a:gridCol>
                <a:gridCol w="2463655">
                  <a:extLst>
                    <a:ext uri="{9D8B030D-6E8A-4147-A177-3AD203B41FA5}">
                      <a16:colId xmlns:a16="http://schemas.microsoft.com/office/drawing/2014/main" val="2467835442"/>
                    </a:ext>
                  </a:extLst>
                </a:gridCol>
                <a:gridCol w="2469281">
                  <a:extLst>
                    <a:ext uri="{9D8B030D-6E8A-4147-A177-3AD203B41FA5}">
                      <a16:colId xmlns:a16="http://schemas.microsoft.com/office/drawing/2014/main" val="2985734732"/>
                    </a:ext>
                  </a:extLst>
                </a:gridCol>
                <a:gridCol w="2469281">
                  <a:extLst>
                    <a:ext uri="{9D8B030D-6E8A-4147-A177-3AD203B41FA5}">
                      <a16:colId xmlns:a16="http://schemas.microsoft.com/office/drawing/2014/main" val="564550274"/>
                    </a:ext>
                  </a:extLst>
                </a:gridCol>
              </a:tblGrid>
              <a:tr h="266488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Degradation pathways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spots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38038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Deamidation of Asn 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Asp or iso-Asp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formation of cyclic succinimide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Asn-Gly, Asn-Ser, flexible loops, 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CDR region in antibodies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acidic product variants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distortion due to iso-Asp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exchange HPLC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Isoelectric focussing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mapping LC-MS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131537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Isomerization of Asp to iso-Asp 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formation of cyclic succinimide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Asp-Gly, Asp-Ser (at pH 4-6),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loops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distortion due to iso-Asp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exchange HPLC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mapping LC-MS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09832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bond hydrolysis / 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backbone clipping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Asp-Pro or Asn-Gly;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solvent-exposed regions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fragments in CE-SDS, might impact potency; 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CE-SDS (reduced / non-reduced)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02857"/>
                  </a:ext>
                </a:extLst>
              </a:tr>
              <a:tr h="328247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Oxidation due to peroxids, </a:t>
                      </a:r>
                      <a:b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exposure, or metal ions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Met, Trp, Cys;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 lesser extent His, Tyr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changes, aggregation, color changes, cross linking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mapping LC-MS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89240"/>
                  </a:ext>
                </a:extLst>
              </a:tr>
              <a:tr h="145376"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Disulfide bond rearrangement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thiols react with disulfide bond</a:t>
                      </a:r>
                    </a:p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(presence of reducing agents)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Misfolding, aggregation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Exclusion HPLC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Peptide mapping LC-MS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115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DE385F-CD8C-602E-0944-B4D9AA92637C}"/>
              </a:ext>
            </a:extLst>
          </p:cNvPr>
          <p:cNvSpPr txBox="1"/>
          <p:nvPr/>
        </p:nvSpPr>
        <p:spPr>
          <a:xfrm>
            <a:off x="5025114" y="1468977"/>
            <a:ext cx="3970240" cy="10394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IgG1 Antibody: 	&gt;1300 amino acids (145’200 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Glycosylation: 	&gt; 5 kDa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de-C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Charged groups: 	Lys, Arg, His, N-term, Asp, Glu, C-term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DCA56-1F33-5D88-B4A2-24D78EC72222}"/>
              </a:ext>
            </a:extLst>
          </p:cNvPr>
          <p:cNvSpPr txBox="1"/>
          <p:nvPr/>
        </p:nvSpPr>
        <p:spPr>
          <a:xfrm>
            <a:off x="259161" y="6308080"/>
            <a:ext cx="1733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Picture: www.schrodinger.com</a:t>
            </a:r>
            <a:endParaRPr lang="en-CH" sz="900" dirty="0"/>
          </a:p>
        </p:txBody>
      </p:sp>
    </p:spTree>
    <p:extLst>
      <p:ext uri="{BB962C8B-B14F-4D97-AF65-F5344CB8AC3E}">
        <p14:creationId xmlns:p14="http://schemas.microsoft.com/office/powerpoint/2010/main" val="142039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A763-20E7-6819-BC9F-35D8C1EF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2D95-E08C-7026-3965-75795E4D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9470"/>
            <a:ext cx="11088000" cy="843127"/>
          </a:xfrm>
        </p:spPr>
        <p:txBody>
          <a:bodyPr>
            <a:noAutofit/>
          </a:bodyPr>
          <a:lstStyle/>
          <a:p>
            <a:r>
              <a:rPr lang="en-US" sz="2800" dirty="0"/>
              <a:t>Molecular stability guides product development</a:t>
            </a:r>
            <a:endParaRPr lang="en-US" sz="4800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5518E-86AA-65EF-D2A5-EB075C21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olta Modern Display 55 Ro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olta Modern Display 55 Rom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7A2F3-59C1-3606-55D9-CC712312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67" r="57980"/>
          <a:stretch>
            <a:fillRect/>
          </a:stretch>
        </p:blipFill>
        <p:spPr>
          <a:xfrm>
            <a:off x="0" y="1382643"/>
            <a:ext cx="5123070" cy="8035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FEED484-0E0F-CCC0-4E5E-222A22F722C9}"/>
              </a:ext>
            </a:extLst>
          </p:cNvPr>
          <p:cNvSpPr/>
          <p:nvPr/>
        </p:nvSpPr>
        <p:spPr>
          <a:xfrm>
            <a:off x="1141034" y="4382483"/>
            <a:ext cx="3168000" cy="445121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Developability 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0EC08-20CB-A1A2-D6FB-BC6E20DDC640}"/>
              </a:ext>
            </a:extLst>
          </p:cNvPr>
          <p:cNvSpPr txBox="1"/>
          <p:nvPr/>
        </p:nvSpPr>
        <p:spPr>
          <a:xfrm>
            <a:off x="6095384" y="5105645"/>
            <a:ext cx="4353439" cy="8892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Stability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Thermostability (unfolding temperature)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Colloidal stability (self association)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Physicochemical stability in different formulations 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7C09E66-DE4D-99D1-1201-78891805F788}"/>
              </a:ext>
            </a:extLst>
          </p:cNvPr>
          <p:cNvSpPr/>
          <p:nvPr/>
        </p:nvSpPr>
        <p:spPr>
          <a:xfrm>
            <a:off x="1141034" y="3479289"/>
            <a:ext cx="3168000" cy="545802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Molecular engineering /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 optimization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9A75DEB-E8FE-EFBA-C435-DC19598BE4B2}"/>
              </a:ext>
            </a:extLst>
          </p:cNvPr>
          <p:cNvSpPr/>
          <p:nvPr/>
        </p:nvSpPr>
        <p:spPr>
          <a:xfrm>
            <a:off x="1117312" y="5236517"/>
            <a:ext cx="3168000" cy="407779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Formulation screening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62B17-D246-C986-17C5-BF507E14B6CA}"/>
              </a:ext>
            </a:extLst>
          </p:cNvPr>
          <p:cNvSpPr txBox="1"/>
          <p:nvPr/>
        </p:nvSpPr>
        <p:spPr>
          <a:xfrm>
            <a:off x="6095384" y="3370866"/>
            <a:ext cx="4353439" cy="14016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In-silico check for amino acid sequence motifs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kumimoji="0" lang="de-CH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nd re-engineering of the binding region, e.g.: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Deamidation: Asn-Gly or Asn-Ser in the CDR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Peptide backbone stability Asp-Pro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Isomerization: Asp-Gly or Asp-Ser in the CDR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Oxidation sensitive residues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Unpaired cysteine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036A0-1852-16A3-4A94-AA7214662511}"/>
              </a:ext>
            </a:extLst>
          </p:cNvPr>
          <p:cNvSpPr txBox="1"/>
          <p:nvPr/>
        </p:nvSpPr>
        <p:spPr>
          <a:xfrm>
            <a:off x="886968" y="2568844"/>
            <a:ext cx="5123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Biomedical Research: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Stability is factor when selecting a new drug candidate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F501BC6-D47B-3031-F61C-D6550294F345}"/>
              </a:ext>
            </a:extLst>
          </p:cNvPr>
          <p:cNvSpPr/>
          <p:nvPr/>
        </p:nvSpPr>
        <p:spPr>
          <a:xfrm rot="16200000">
            <a:off x="2468555" y="758007"/>
            <a:ext cx="327571" cy="3294102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olta Modern Display 55 Ro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5F1B-AB58-67D4-8843-3968FE4A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829A-CBE0-9974-0C95-6E22F5BF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olta Modern Display 55 Ro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olta Modern Display 55 Rom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0DE3A-81F5-EC3D-A1D7-D5FA9E45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83"/>
          <a:stretch>
            <a:fillRect/>
          </a:stretch>
        </p:blipFill>
        <p:spPr>
          <a:xfrm>
            <a:off x="0" y="1393068"/>
            <a:ext cx="12192000" cy="79317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B70F50C-5434-0D34-C810-319F3F69F854}"/>
              </a:ext>
            </a:extLst>
          </p:cNvPr>
          <p:cNvGraphicFramePr/>
          <p:nvPr/>
        </p:nvGraphicFramePr>
        <p:xfrm>
          <a:off x="1325019" y="2304919"/>
          <a:ext cx="10100068" cy="45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E4FEF8-0D33-92B5-AFF6-445BF5E5CD06}"/>
              </a:ext>
            </a:extLst>
          </p:cNvPr>
          <p:cNvSpPr txBox="1"/>
          <p:nvPr/>
        </p:nvSpPr>
        <p:spPr>
          <a:xfrm>
            <a:off x="98322" y="2304918"/>
            <a:ext cx="914400" cy="39110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Manufacturing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</a:t>
            </a:r>
            <a:b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scale:</a:t>
            </a: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</a:t>
            </a: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0" normalizeH="0" baseline="0" noProof="0" dirty="0">
                <a:ln>
                  <a:noFill/>
                </a:ln>
                <a:solidFill>
                  <a:srgbClr val="00206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molecule: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879404AA-BDFB-2BB9-31EA-0F35F1997128}"/>
              </a:ext>
            </a:extLst>
          </p:cNvPr>
          <p:cNvGraphicFramePr/>
          <p:nvPr/>
        </p:nvGraphicFramePr>
        <p:xfrm>
          <a:off x="1337192" y="5310695"/>
          <a:ext cx="7963024" cy="102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7793E59-B1D6-A0BC-B743-D7355752AFA3}"/>
              </a:ext>
            </a:extLst>
          </p:cNvPr>
          <p:cNvSpPr/>
          <p:nvPr/>
        </p:nvSpPr>
        <p:spPr>
          <a:xfrm>
            <a:off x="1012722" y="2915535"/>
            <a:ext cx="3168000" cy="455001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Molecular engineering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&amp; Formulation screening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3AE596D9-E595-13A9-8D14-38E763CC7303}"/>
              </a:ext>
            </a:extLst>
          </p:cNvPr>
          <p:cNvSpPr/>
          <p:nvPr/>
        </p:nvSpPr>
        <p:spPr>
          <a:xfrm>
            <a:off x="4218409" y="3349173"/>
            <a:ext cx="3168000" cy="324000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stability (GMP shelf life)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BD0DF13C-E1CE-48CD-7618-61C360664F6E}"/>
              </a:ext>
            </a:extLst>
          </p:cNvPr>
          <p:cNvSpPr/>
          <p:nvPr/>
        </p:nvSpPr>
        <p:spPr>
          <a:xfrm>
            <a:off x="6110793" y="2906710"/>
            <a:ext cx="2551233" cy="307540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Registration stability (for BLA) 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508FED65-AE90-5F77-5F2A-ABEF9346A1CF}"/>
              </a:ext>
            </a:extLst>
          </p:cNvPr>
          <p:cNvSpPr/>
          <p:nvPr/>
        </p:nvSpPr>
        <p:spPr>
          <a:xfrm>
            <a:off x="9984008" y="2912294"/>
            <a:ext cx="2016000" cy="324000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Commitment stability  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DD29D603-548F-7A83-C5EF-4F0A396B20E9}"/>
              </a:ext>
            </a:extLst>
          </p:cNvPr>
          <p:cNvSpPr/>
          <p:nvPr/>
        </p:nvSpPr>
        <p:spPr>
          <a:xfrm>
            <a:off x="2702779" y="5154409"/>
            <a:ext cx="4585394" cy="357137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 characterization using 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forced degradation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3255A76D-E815-C9B0-786E-DE2D573A00EA}"/>
              </a:ext>
            </a:extLst>
          </p:cNvPr>
          <p:cNvSpPr/>
          <p:nvPr/>
        </p:nvSpPr>
        <p:spPr>
          <a:xfrm>
            <a:off x="6041596" y="4628520"/>
            <a:ext cx="2825317" cy="401703"/>
          </a:xfrm>
          <a:prstGeom prst="homePlat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Comparability 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including high temperature stress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47E9ED2A-05D6-3082-CA65-B747C4522EED}"/>
              </a:ext>
            </a:extLst>
          </p:cNvPr>
          <p:cNvSpPr/>
          <p:nvPr/>
        </p:nvSpPr>
        <p:spPr>
          <a:xfrm>
            <a:off x="4218409" y="3820521"/>
            <a:ext cx="4969600" cy="693587"/>
          </a:xfrm>
          <a:prstGeom prst="homePlate">
            <a:avLst/>
          </a:prstGeom>
          <a:solidFill>
            <a:srgbClr val="92D050">
              <a:alpha val="52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NEW: Accelerated predictive stability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 reaction kinetics for change of a quality attribute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Determine reaction constant(s) and activation energy (Arrhenius equation)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Simulate the change of the observed quality attribute at 5°C for any time point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DAA511C5-1700-6444-7A78-B9590EB39733}"/>
              </a:ext>
            </a:extLst>
          </p:cNvPr>
          <p:cNvSpPr/>
          <p:nvPr/>
        </p:nvSpPr>
        <p:spPr>
          <a:xfrm flipV="1">
            <a:off x="3761188" y="4031239"/>
            <a:ext cx="504497" cy="1110230"/>
          </a:xfrm>
          <a:prstGeom prst="curvedRightArrow">
            <a:avLst/>
          </a:prstGeom>
          <a:pattFill prst="dashUpDiag">
            <a:fgClr>
              <a:srgbClr val="92D050"/>
            </a:fgClr>
            <a:bgClr>
              <a:srgbClr val="FFFFFF"/>
            </a:bgClr>
          </a:patt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95E17A43-F9A0-E3B3-1475-35A73715A683}"/>
              </a:ext>
            </a:extLst>
          </p:cNvPr>
          <p:cNvSpPr/>
          <p:nvPr/>
        </p:nvSpPr>
        <p:spPr>
          <a:xfrm flipV="1">
            <a:off x="3782866" y="3429000"/>
            <a:ext cx="504497" cy="478918"/>
          </a:xfrm>
          <a:prstGeom prst="curvedRightArrow">
            <a:avLst/>
          </a:prstGeom>
          <a:pattFill prst="dashUpDiag">
            <a:fgClr>
              <a:schemeClr val="accent1"/>
            </a:fgClr>
            <a:bgClr>
              <a:srgbClr val="FFFFFF"/>
            </a:bgClr>
          </a:patt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2F81A133-C077-DF80-87F8-22C87C6678C8}"/>
              </a:ext>
            </a:extLst>
          </p:cNvPr>
          <p:cNvSpPr/>
          <p:nvPr/>
        </p:nvSpPr>
        <p:spPr>
          <a:xfrm flipH="1" flipV="1">
            <a:off x="7998941" y="3099050"/>
            <a:ext cx="347779" cy="822229"/>
          </a:xfrm>
          <a:prstGeom prst="curvedRightArrow">
            <a:avLst/>
          </a:prstGeom>
          <a:pattFill prst="dashUpDiag">
            <a:fgClr>
              <a:schemeClr val="accent1"/>
            </a:fgClr>
            <a:bgClr>
              <a:srgbClr val="FFFFFF"/>
            </a:bgClr>
          </a:patt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0BEB8EFD-1683-E90F-901D-1558D94975B7}"/>
              </a:ext>
            </a:extLst>
          </p:cNvPr>
          <p:cNvSpPr/>
          <p:nvPr/>
        </p:nvSpPr>
        <p:spPr>
          <a:xfrm>
            <a:off x="5699424" y="4481931"/>
            <a:ext cx="390735" cy="509423"/>
          </a:xfrm>
          <a:prstGeom prst="curvedRightArrow">
            <a:avLst/>
          </a:prstGeom>
          <a:pattFill prst="dashUpDiag">
            <a:fgClr>
              <a:schemeClr val="accent1"/>
            </a:fgClr>
            <a:bgClr>
              <a:srgbClr val="FFFFFF"/>
            </a:bgClr>
          </a:patt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2DB19B-C5AC-DBF6-B80D-1055B0C9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9470"/>
            <a:ext cx="11088000" cy="843127"/>
          </a:xfrm>
        </p:spPr>
        <p:txBody>
          <a:bodyPr>
            <a:noAutofit/>
          </a:bodyPr>
          <a:lstStyle/>
          <a:p>
            <a:r>
              <a:rPr lang="en-US" sz="2800" dirty="0"/>
              <a:t>Molecular stability guides product development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5328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Graphic spid="19" grpId="0">
        <p:bldAsOne/>
      </p:bldGraphic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3638-58D1-9F8C-1B9C-AA654B0E2D1D}"/>
              </a:ext>
            </a:extLst>
          </p:cNvPr>
          <p:cNvSpPr txBox="1">
            <a:spLocks/>
          </p:cNvSpPr>
          <p:nvPr/>
        </p:nvSpPr>
        <p:spPr>
          <a:xfrm>
            <a:off x="551384" y="269470"/>
            <a:ext cx="11088000" cy="8431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23-26 JUNE 2026 in Prague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F802E-ED7A-9D4B-5385-E1BCB9D8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432"/>
            <a:ext cx="12192000" cy="1813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72157-CF9B-F385-924C-11EA8084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855" y="3024343"/>
            <a:ext cx="5486682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4110D03D4DB4191AB445110F291F5" ma:contentTypeVersion="18" ma:contentTypeDescription="Create a new document." ma:contentTypeScope="" ma:versionID="eff2723948065005621f6cf39f191f00">
  <xsd:schema xmlns:xsd="http://www.w3.org/2001/XMLSchema" xmlns:xs="http://www.w3.org/2001/XMLSchema" xmlns:p="http://schemas.microsoft.com/office/2006/metadata/properties" xmlns:ns2="f44d0452-f4d5-4b16-bb5a-8b592a8ad508" xmlns:ns3="0843406f-2074-4a57-bf72-f4794b36dd10" targetNamespace="http://schemas.microsoft.com/office/2006/metadata/properties" ma:root="true" ma:fieldsID="286369b06d8226aee5f23e190de8d16b" ns2:_="" ns3:_="">
    <xsd:import namespace="f44d0452-f4d5-4b16-bb5a-8b592a8ad508"/>
    <xsd:import namespace="0843406f-2074-4a57-bf72-f4794b36dd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d0452-f4d5-4b16-bb5a-8b592a8ad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8a77e4d-37b6-4598-beac-b31ed8179056}" ma:internalName="TaxCatchAll" ma:showField="CatchAllData" ma:web="f44d0452-f4d5-4b16-bb5a-8b592a8ad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3406f-2074-4a57-bf72-f4794b36d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9b1e24-278b-47a7-8286-6d3c18b80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3406f-2074-4a57-bf72-f4794b36dd10">
      <Terms xmlns="http://schemas.microsoft.com/office/infopath/2007/PartnerControls"/>
    </lcf76f155ced4ddcb4097134ff3c332f>
    <TaxCatchAll xmlns="f44d0452-f4d5-4b16-bb5a-8b592a8ad508" xsi:nil="true"/>
  </documentManagement>
</p:properties>
</file>

<file path=customXml/itemProps1.xml><?xml version="1.0" encoding="utf-8"?>
<ds:datastoreItem xmlns:ds="http://schemas.openxmlformats.org/officeDocument/2006/customXml" ds:itemID="{42624180-BC13-406D-B366-318D6F09E567}"/>
</file>

<file path=customXml/itemProps2.xml><?xml version="1.0" encoding="utf-8"?>
<ds:datastoreItem xmlns:ds="http://schemas.openxmlformats.org/officeDocument/2006/customXml" ds:itemID="{AFB29DA6-B7C7-4803-8E08-A33B56E84ED7}"/>
</file>

<file path=customXml/itemProps3.xml><?xml version="1.0" encoding="utf-8"?>
<ds:datastoreItem xmlns:ds="http://schemas.openxmlformats.org/officeDocument/2006/customXml" ds:itemID="{C64FE165-5B37-46E3-BA60-7850C68BD873}"/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727</Words>
  <Application>Microsoft Office PowerPoint</Application>
  <PresentationFormat>Widescreen</PresentationFormat>
  <Paragraphs>138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Volta Modern Display 55 Rom</vt:lpstr>
      <vt:lpstr>Wingdings</vt:lpstr>
      <vt:lpstr>Office Theme</vt:lpstr>
      <vt:lpstr>Assessing stability  of well-characterized  Biotechnology Products</vt:lpstr>
      <vt:lpstr>PowerPoint Presentation</vt:lpstr>
      <vt:lpstr>FOCUS : well-characterized Biologics  (e.g. CHO cell expressed mAb-like proteins)   </vt:lpstr>
      <vt:lpstr>Degradation pathways of a protein</vt:lpstr>
      <vt:lpstr>Degradation pathways of a protein</vt:lpstr>
      <vt:lpstr>Molecular stability guides product development</vt:lpstr>
      <vt:lpstr>Molecular stability guides product development</vt:lpstr>
      <vt:lpstr>PowerPoint Presentation</vt:lpstr>
    </vt:vector>
  </TitlesOfParts>
  <Company>Novartis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Bluemel, Markus</dc:creator>
  <cp:lastModifiedBy>Anne Ornelas</cp:lastModifiedBy>
  <cp:revision>2</cp:revision>
  <dcterms:created xsi:type="dcterms:W3CDTF">2026-05-11T19:31:08Z</dcterms:created>
  <dcterms:modified xsi:type="dcterms:W3CDTF">2026-05-11T22:56:47Z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0x010100EC14110D03D4DB4191AB445110F291F5</vt:lpwstr>
  </property>
</Properties>
</file>